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72" r:id="rId10"/>
    <p:sldId id="262" r:id="rId11"/>
    <p:sldId id="273" r:id="rId12"/>
    <p:sldId id="275" r:id="rId13"/>
    <p:sldId id="274" r:id="rId14"/>
    <p:sldId id="276" r:id="rId15"/>
    <p:sldId id="277" r:id="rId16"/>
    <p:sldId id="264" r:id="rId17"/>
    <p:sldId id="265" r:id="rId18"/>
    <p:sldId id="266" r:id="rId19"/>
    <p:sldId id="267" r:id="rId20"/>
    <p:sldId id="268" r:id="rId21"/>
    <p:sldId id="269" r:id="rId22"/>
    <p:sldId id="278" r:id="rId23"/>
    <p:sldId id="279" r:id="rId24"/>
    <p:sldId id="270" r:id="rId25"/>
    <p:sldId id="280" r:id="rId26"/>
    <p:sldId id="271" r:id="rId27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9"/>
    </p:embeddedFont>
  </p:embeddedFontLst>
  <p:defaultTextStyle>
    <a:defPPr>
      <a:defRPr lang="zh-CN"/>
    </a:defPPr>
    <a:lvl1pPr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87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fld id="{5C84EE75-2486-43B6-908A-F75C47EBF6E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0" y="0"/>
            <a:ext cx="1752600" cy="4876800"/>
          </a:xfrm>
          <a:prstGeom prst="rect">
            <a:avLst/>
          </a:prstGeom>
          <a:solidFill>
            <a:srgbClr val="CCCC99"/>
          </a:solidFill>
          <a:ln w="9525">
            <a:solidFill>
              <a:srgbClr val="3300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990600" y="3505200"/>
            <a:ext cx="7772400" cy="2438400"/>
          </a:xfrm>
          <a:prstGeom prst="rect">
            <a:avLst/>
          </a:prstGeom>
          <a:solidFill>
            <a:srgbClr val="3300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1038225" y="3733800"/>
            <a:ext cx="7648575" cy="2138363"/>
          </a:xfrm>
          <a:prstGeom prst="rect">
            <a:avLst/>
          </a:prstGeom>
          <a:solidFill>
            <a:srgbClr val="FFFFE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 flipV="1">
            <a:off x="0" y="4864100"/>
            <a:ext cx="977900" cy="12700"/>
          </a:xfrm>
          <a:prstGeom prst="line">
            <a:avLst/>
          </a:prstGeom>
          <a:noFill/>
          <a:ln w="50800">
            <a:solidFill>
              <a:srgbClr val="33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6273800" y="533400"/>
            <a:ext cx="2438400" cy="304800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Line 12"/>
          <p:cNvSpPr>
            <a:spLocks noChangeShapeType="1"/>
          </p:cNvSpPr>
          <p:nvPr userDrawn="1"/>
        </p:nvSpPr>
        <p:spPr bwMode="auto">
          <a:xfrm flipV="1">
            <a:off x="635000" y="673100"/>
            <a:ext cx="8064500" cy="12700"/>
          </a:xfrm>
          <a:prstGeom prst="line">
            <a:avLst/>
          </a:prstGeom>
          <a:noFill/>
          <a:ln w="44450">
            <a:solidFill>
              <a:srgbClr val="33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C5D81FB-E878-4AB3-8740-51F4861D5EA5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598468-9F00-489F-8155-107C3DF91D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46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E00BB-E6DC-49E2-89B9-1953F7E842D3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AA6EF4-9E59-4DDE-8469-D7EAC834B6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280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7813"/>
            <a:ext cx="19431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7813"/>
            <a:ext cx="56769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13522-9960-4FA8-B5D0-A7C0C36EF3E6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089053-0F77-4335-A432-5B0EB5D470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655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96B10-0BD7-4672-8393-B7321370E91A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CC35B7-B3F9-4B11-859B-18A2DDD38CF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7521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23B11-94EC-4E03-A501-D68970A696EA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5ABE4-943B-477F-B2D5-D998C98F6A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15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516E1-540C-43A4-BFBF-265628966551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F73885-898F-408A-BE0A-C5AD5CD5E1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7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A8E79-B32D-4512-9445-D712A79B26EF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8CE492-2ADC-4A00-B9E1-68602FEB93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50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4CC740-1DAB-4A5E-993A-1EFAA8295CBD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87E2F2-4563-4069-B5F1-3E6A1840AC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274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D278C-675A-4A07-B10D-B190E9F9F6B4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F2EB37-AA99-45C2-918B-A7B2DA724E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999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4C529-254F-4BAA-8637-DCC847450223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8EC9D4-1140-40FE-A077-74BC0E3D501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1732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63A38-13FA-4711-945A-E455FA0EC345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92F04C-0332-4485-82F0-D6E26BBDEB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710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2DC5D-B7DF-4BD0-80FC-E619FD124418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AF17D3-5C71-4A56-A154-D063E58F6F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248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70FA4-9BB4-46AD-9FFC-34F1F246EA46}" type="datetime1">
              <a:rPr lang="zh-CN" altLang="en-US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89BB47-3FDA-4073-89ED-D519AB3EFA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878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88640"/>
            <a:ext cx="8077200" cy="48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01466"/>
            <a:ext cx="8077200" cy="534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453335"/>
            <a:ext cx="1981200" cy="25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77BCD1C-229D-4AF4-8992-6E8C582188F6}" type="datetime1">
              <a:rPr lang="zh-CN" altLang="en-US"/>
              <a:pPr>
                <a:defRPr/>
              </a:pPr>
              <a:t>2020/3/4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53334"/>
            <a:ext cx="2971800" cy="25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0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*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453334"/>
            <a:ext cx="1905000" cy="25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>
                <a:solidFill>
                  <a:schemeClr val="tx1"/>
                </a:solidFill>
              </a:defRPr>
            </a:lvl1pPr>
          </a:lstStyle>
          <a:p>
            <a:fld id="{5EE9C632-6535-41BA-8287-7D91EF569D0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609600" cy="4876800"/>
          </a:xfrm>
          <a:prstGeom prst="rect">
            <a:avLst/>
          </a:prstGeom>
          <a:solidFill>
            <a:srgbClr val="CCCC99"/>
          </a:solidFill>
          <a:ln w="9525">
            <a:solidFill>
              <a:srgbClr val="3300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6858000" y="755404"/>
            <a:ext cx="1828800" cy="182562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 flipV="1">
            <a:off x="381000" y="818904"/>
            <a:ext cx="8293100" cy="12700"/>
          </a:xfrm>
          <a:prstGeom prst="line">
            <a:avLst/>
          </a:prstGeom>
          <a:noFill/>
          <a:ln w="19050">
            <a:solidFill>
              <a:srgbClr val="33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300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B2B2B2"/>
        </a:buClr>
        <a:buSzPct val="78000"/>
        <a:buFont typeface="Wingdings" panose="05000000000000000000" pitchFamily="2" charset="2"/>
        <a:buChar char="n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CC99"/>
        </a:buClr>
        <a:buSzPct val="68000"/>
        <a:buFont typeface="Wingdings" panose="05000000000000000000" pitchFamily="2" charset="2"/>
        <a:buChar char="n"/>
        <a:defRPr sz="26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B2B2B2"/>
        </a:buClr>
        <a:buSzPct val="50000"/>
        <a:buFont typeface="Wingdings" panose="05000000000000000000" pitchFamily="2" charset="2"/>
        <a:buChar char="n"/>
        <a:defRPr sz="23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CCC99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CCC99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CC99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CC99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CC99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CC99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7.wdp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C43181E-7632-470B-8E1D-798CB249E29A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7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第二章  电阻电路的等效变换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等效电路的概念</a:t>
            </a:r>
          </a:p>
          <a:p>
            <a:pPr eaLnBrk="1" hangingPunct="1"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电阻的串联和并联</a:t>
            </a:r>
          </a:p>
          <a:p>
            <a:pPr eaLnBrk="1" hangingPunct="1"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电阻的</a:t>
            </a:r>
            <a:r>
              <a:rPr lang="en-US" altLang="zh-CN" dirty="0">
                <a:ea typeface="宋体" panose="02010600030101010101" pitchFamily="2" charset="-122"/>
              </a:rPr>
              <a:t>Y</a:t>
            </a:r>
            <a:r>
              <a:rPr lang="zh-CN" altLang="en-US" dirty="0">
                <a:ea typeface="宋体" panose="02010600030101010101" pitchFamily="2" charset="-122"/>
              </a:rPr>
              <a:t>形和△形联结</a:t>
            </a:r>
          </a:p>
          <a:p>
            <a:pPr eaLnBrk="1" hangingPunct="1"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电压源和电流源的串联和并联</a:t>
            </a:r>
          </a:p>
          <a:p>
            <a:pPr eaLnBrk="1" hangingPunct="1"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实际电源的两种模型及其等效变换</a:t>
            </a:r>
          </a:p>
          <a:p>
            <a:pPr eaLnBrk="1" hangingPunct="1"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输入电阻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6D4F8A8-384E-4635-A58B-C9FBE613FFE1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§2-4</a:t>
            </a:r>
            <a:r>
              <a:rPr lang="zh-CN" altLang="en-US" dirty="0">
                <a:ea typeface="宋体" panose="02010600030101010101" pitchFamily="2" charset="-122"/>
              </a:rPr>
              <a:t>电阻的</a:t>
            </a:r>
            <a:r>
              <a:rPr lang="en-US" altLang="zh-CN" dirty="0">
                <a:ea typeface="宋体" panose="02010600030101010101" pitchFamily="2" charset="-122"/>
              </a:rPr>
              <a:t>Y</a:t>
            </a:r>
            <a:r>
              <a:rPr lang="zh-CN" altLang="en-US" dirty="0">
                <a:ea typeface="宋体" panose="02010600030101010101" pitchFamily="2" charset="-122"/>
              </a:rPr>
              <a:t>形和△形联结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24768"/>
            <a:ext cx="2881312" cy="1016062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+mj-lt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+mj-lt"/>
                <a:ea typeface="宋体" panose="02010600030101010101" pitchFamily="2" charset="-122"/>
              </a:rPr>
              <a:t>形联结</a:t>
            </a:r>
          </a:p>
        </p:txBody>
      </p:sp>
      <p:sp>
        <p:nvSpPr>
          <p:cNvPr id="9229" name="Oval 11"/>
          <p:cNvSpPr>
            <a:spLocks noChangeArrowheads="1"/>
          </p:cNvSpPr>
          <p:nvPr/>
        </p:nvSpPr>
        <p:spPr bwMode="auto">
          <a:xfrm>
            <a:off x="4732165" y="2638668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33" name="Oval 15"/>
          <p:cNvSpPr>
            <a:spLocks noChangeArrowheads="1"/>
          </p:cNvSpPr>
          <p:nvPr/>
        </p:nvSpPr>
        <p:spPr bwMode="auto">
          <a:xfrm>
            <a:off x="2247727" y="2638668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34" name="Oval 16"/>
          <p:cNvSpPr>
            <a:spLocks noChangeArrowheads="1"/>
          </p:cNvSpPr>
          <p:nvPr/>
        </p:nvSpPr>
        <p:spPr bwMode="auto">
          <a:xfrm>
            <a:off x="2246140" y="3286368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35" name="Oval 17"/>
          <p:cNvSpPr>
            <a:spLocks noChangeArrowheads="1"/>
          </p:cNvSpPr>
          <p:nvPr/>
        </p:nvSpPr>
        <p:spPr bwMode="auto">
          <a:xfrm>
            <a:off x="2247727" y="1919531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36" name="Text Box 18"/>
          <p:cNvSpPr txBox="1">
            <a:spLocks noChangeArrowheads="1"/>
          </p:cNvSpPr>
          <p:nvPr/>
        </p:nvSpPr>
        <p:spPr bwMode="auto">
          <a:xfrm>
            <a:off x="3184352" y="1522656"/>
            <a:ext cx="647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+mj-lt"/>
                <a:cs typeface="Arial" panose="020B0604020202020204" pitchFamily="34" charset="0"/>
              </a:rPr>
              <a:t>R1</a:t>
            </a:r>
          </a:p>
        </p:txBody>
      </p:sp>
      <p:sp>
        <p:nvSpPr>
          <p:cNvPr id="9237" name="Text Box 19"/>
          <p:cNvSpPr txBox="1">
            <a:spLocks noChangeArrowheads="1"/>
          </p:cNvSpPr>
          <p:nvPr/>
        </p:nvSpPr>
        <p:spPr bwMode="auto">
          <a:xfrm>
            <a:off x="3184352" y="2170356"/>
            <a:ext cx="647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+mj-lt"/>
                <a:cs typeface="Arial" panose="020B0604020202020204" pitchFamily="34" charset="0"/>
              </a:rPr>
              <a:t>R2</a:t>
            </a:r>
          </a:p>
        </p:txBody>
      </p:sp>
      <p:sp>
        <p:nvSpPr>
          <p:cNvPr id="9238" name="Text Box 20"/>
          <p:cNvSpPr txBox="1">
            <a:spLocks noChangeArrowheads="1"/>
          </p:cNvSpPr>
          <p:nvPr/>
        </p:nvSpPr>
        <p:spPr bwMode="auto">
          <a:xfrm>
            <a:off x="3184352" y="2818056"/>
            <a:ext cx="647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+mj-lt"/>
                <a:cs typeface="Arial" panose="020B0604020202020204" pitchFamily="34" charset="0"/>
              </a:rPr>
              <a:t>R3</a:t>
            </a:r>
          </a:p>
        </p:txBody>
      </p:sp>
      <p:sp>
        <p:nvSpPr>
          <p:cNvPr id="9239" name="Oval 21"/>
          <p:cNvSpPr>
            <a:spLocks noChangeArrowheads="1"/>
          </p:cNvSpPr>
          <p:nvPr/>
        </p:nvSpPr>
        <p:spPr bwMode="auto">
          <a:xfrm>
            <a:off x="2031827" y="1522656"/>
            <a:ext cx="287338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240" name="Oval 22"/>
          <p:cNvSpPr>
            <a:spLocks noChangeArrowheads="1"/>
          </p:cNvSpPr>
          <p:nvPr/>
        </p:nvSpPr>
        <p:spPr bwMode="auto">
          <a:xfrm>
            <a:off x="1960390" y="2241793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241" name="Oval 23"/>
          <p:cNvSpPr>
            <a:spLocks noChangeArrowheads="1"/>
          </p:cNvSpPr>
          <p:nvPr/>
        </p:nvSpPr>
        <p:spPr bwMode="auto">
          <a:xfrm>
            <a:off x="1960390" y="3033956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254" name="Text Box 37"/>
          <p:cNvSpPr txBox="1">
            <a:spLocks noChangeArrowheads="1"/>
          </p:cNvSpPr>
          <p:nvPr/>
        </p:nvSpPr>
        <p:spPr bwMode="auto">
          <a:xfrm>
            <a:off x="3564174" y="5698703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+mj-lt"/>
                <a:cs typeface="Arial" panose="020B0604020202020204" pitchFamily="34" charset="0"/>
              </a:rPr>
              <a:t>R23</a:t>
            </a:r>
          </a:p>
        </p:txBody>
      </p:sp>
      <p:sp>
        <p:nvSpPr>
          <p:cNvPr id="9255" name="Text Box 38"/>
          <p:cNvSpPr txBox="1">
            <a:spLocks noChangeArrowheads="1"/>
          </p:cNvSpPr>
          <p:nvPr/>
        </p:nvSpPr>
        <p:spPr bwMode="auto">
          <a:xfrm>
            <a:off x="3564174" y="4546178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+mj-lt"/>
                <a:cs typeface="Arial" panose="020B0604020202020204" pitchFamily="34" charset="0"/>
              </a:rPr>
              <a:t>R12</a:t>
            </a:r>
          </a:p>
        </p:txBody>
      </p:sp>
      <p:sp>
        <p:nvSpPr>
          <p:cNvPr id="9256" name="Text Box 39"/>
          <p:cNvSpPr txBox="1">
            <a:spLocks noChangeArrowheads="1"/>
          </p:cNvSpPr>
          <p:nvPr/>
        </p:nvSpPr>
        <p:spPr bwMode="auto">
          <a:xfrm>
            <a:off x="4415157" y="4898604"/>
            <a:ext cx="647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R31</a:t>
            </a:r>
          </a:p>
        </p:txBody>
      </p:sp>
      <p:sp>
        <p:nvSpPr>
          <p:cNvPr id="9257" name="Oval 40"/>
          <p:cNvSpPr>
            <a:spLocks noChangeArrowheads="1"/>
          </p:cNvSpPr>
          <p:nvPr/>
        </p:nvSpPr>
        <p:spPr bwMode="auto">
          <a:xfrm>
            <a:off x="3457811" y="6308303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58" name="Oval 41"/>
          <p:cNvSpPr>
            <a:spLocks noChangeArrowheads="1"/>
          </p:cNvSpPr>
          <p:nvPr/>
        </p:nvSpPr>
        <p:spPr bwMode="auto">
          <a:xfrm>
            <a:off x="3457811" y="5228803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59" name="Oval 42"/>
          <p:cNvSpPr>
            <a:spLocks noChangeArrowheads="1"/>
          </p:cNvSpPr>
          <p:nvPr/>
        </p:nvSpPr>
        <p:spPr bwMode="auto">
          <a:xfrm>
            <a:off x="3457811" y="4220741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60" name="Oval 43"/>
          <p:cNvSpPr>
            <a:spLocks noChangeArrowheads="1"/>
          </p:cNvSpPr>
          <p:nvPr/>
        </p:nvSpPr>
        <p:spPr bwMode="auto">
          <a:xfrm>
            <a:off x="2340074" y="4220741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61" name="Oval 44"/>
          <p:cNvSpPr>
            <a:spLocks noChangeArrowheads="1"/>
          </p:cNvSpPr>
          <p:nvPr/>
        </p:nvSpPr>
        <p:spPr bwMode="auto">
          <a:xfrm>
            <a:off x="2340074" y="5228803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62" name="Oval 45"/>
          <p:cNvSpPr>
            <a:spLocks noChangeArrowheads="1"/>
          </p:cNvSpPr>
          <p:nvPr/>
        </p:nvSpPr>
        <p:spPr bwMode="auto">
          <a:xfrm>
            <a:off x="2340074" y="6308303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63" name="Oval 46"/>
          <p:cNvSpPr>
            <a:spLocks noChangeArrowheads="1"/>
          </p:cNvSpPr>
          <p:nvPr/>
        </p:nvSpPr>
        <p:spPr bwMode="auto">
          <a:xfrm>
            <a:off x="2052737" y="4330278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264" name="Oval 47"/>
          <p:cNvSpPr>
            <a:spLocks noChangeArrowheads="1"/>
          </p:cNvSpPr>
          <p:nvPr/>
        </p:nvSpPr>
        <p:spPr bwMode="auto">
          <a:xfrm>
            <a:off x="1979712" y="5122441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265" name="Oval 48"/>
          <p:cNvSpPr>
            <a:spLocks noChangeArrowheads="1"/>
          </p:cNvSpPr>
          <p:nvPr/>
        </p:nvSpPr>
        <p:spPr bwMode="auto">
          <a:xfrm>
            <a:off x="2052737" y="5986041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266" name="Rectangle 49"/>
          <p:cNvSpPr>
            <a:spLocks noChangeArrowheads="1"/>
          </p:cNvSpPr>
          <p:nvPr/>
        </p:nvSpPr>
        <p:spPr bwMode="auto">
          <a:xfrm>
            <a:off x="609600" y="3644494"/>
            <a:ext cx="2809875" cy="63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B2B2B2"/>
              </a:buClr>
              <a:buSzPct val="78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+mj-lt"/>
              </a:rPr>
              <a:t>△</a:t>
            </a:r>
            <a:r>
              <a:rPr lang="zh-CN" altLang="en-US" sz="2800" dirty="0">
                <a:latin typeface="+mj-lt"/>
              </a:rPr>
              <a:t>形联结</a:t>
            </a:r>
          </a:p>
        </p:txBody>
      </p:sp>
      <p:cxnSp>
        <p:nvCxnSpPr>
          <p:cNvPr id="3" name="直接连接符 2"/>
          <p:cNvCxnSpPr>
            <a:stCxn id="9260" idx="6"/>
          </p:cNvCxnSpPr>
          <p:nvPr/>
        </p:nvCxnSpPr>
        <p:spPr bwMode="auto">
          <a:xfrm>
            <a:off x="2413099" y="4257254"/>
            <a:ext cx="19432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连接符 52"/>
          <p:cNvCxnSpPr/>
          <p:nvPr/>
        </p:nvCxnSpPr>
        <p:spPr bwMode="auto">
          <a:xfrm>
            <a:off x="2340074" y="6353623"/>
            <a:ext cx="2016262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/>
        </p:nvCxnSpPr>
        <p:spPr bwMode="auto">
          <a:xfrm>
            <a:off x="4356336" y="4255576"/>
            <a:ext cx="0" cy="20978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42" name="Rectangle 25"/>
          <p:cNvSpPr>
            <a:spLocks noChangeArrowheads="1"/>
          </p:cNvSpPr>
          <p:nvPr/>
        </p:nvSpPr>
        <p:spPr bwMode="auto">
          <a:xfrm>
            <a:off x="4278273" y="4833516"/>
            <a:ext cx="156126" cy="576262"/>
          </a:xfrm>
          <a:prstGeom prst="rect">
            <a:avLst/>
          </a:prstGeom>
          <a:solidFill>
            <a:schemeClr val="accent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cxnSp>
        <p:nvCxnSpPr>
          <p:cNvPr id="7" name="直接连接符 6"/>
          <p:cNvCxnSpPr>
            <a:stCxn id="9235" idx="6"/>
          </p:cNvCxnSpPr>
          <p:nvPr/>
        </p:nvCxnSpPr>
        <p:spPr bwMode="auto">
          <a:xfrm flipV="1">
            <a:off x="2320752" y="1954456"/>
            <a:ext cx="244792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连接符 57"/>
          <p:cNvCxnSpPr/>
          <p:nvPr/>
        </p:nvCxnSpPr>
        <p:spPr bwMode="auto">
          <a:xfrm flipV="1">
            <a:off x="2320752" y="2670191"/>
            <a:ext cx="244792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连接符 58"/>
          <p:cNvCxnSpPr/>
          <p:nvPr/>
        </p:nvCxnSpPr>
        <p:spPr bwMode="auto">
          <a:xfrm flipV="1">
            <a:off x="2320752" y="3298633"/>
            <a:ext cx="244792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/>
        </p:nvCxnSpPr>
        <p:spPr bwMode="auto">
          <a:xfrm>
            <a:off x="4768677" y="1957721"/>
            <a:ext cx="0" cy="1332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2" name="Rectangle 4"/>
          <p:cNvSpPr>
            <a:spLocks noChangeArrowheads="1"/>
          </p:cNvSpPr>
          <p:nvPr/>
        </p:nvSpPr>
        <p:spPr bwMode="auto">
          <a:xfrm>
            <a:off x="3111327" y="1883018"/>
            <a:ext cx="792163" cy="2159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3111327" y="2530718"/>
            <a:ext cx="792163" cy="2159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24" name="Rectangle 6"/>
          <p:cNvSpPr>
            <a:spLocks noChangeArrowheads="1"/>
          </p:cNvSpPr>
          <p:nvPr/>
        </p:nvSpPr>
        <p:spPr bwMode="auto">
          <a:xfrm>
            <a:off x="3111327" y="3178418"/>
            <a:ext cx="792163" cy="2174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cxnSp>
        <p:nvCxnSpPr>
          <p:cNvPr id="62" name="直接连接符 61"/>
          <p:cNvCxnSpPr/>
          <p:nvPr/>
        </p:nvCxnSpPr>
        <p:spPr bwMode="auto">
          <a:xfrm>
            <a:off x="3492873" y="4255576"/>
            <a:ext cx="0" cy="20978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43" name="Rectangle 26"/>
          <p:cNvSpPr>
            <a:spLocks noChangeArrowheads="1"/>
          </p:cNvSpPr>
          <p:nvPr/>
        </p:nvSpPr>
        <p:spPr bwMode="auto">
          <a:xfrm>
            <a:off x="3421299" y="4473153"/>
            <a:ext cx="215900" cy="5048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244" name="Rectangle 27"/>
          <p:cNvSpPr>
            <a:spLocks noChangeArrowheads="1"/>
          </p:cNvSpPr>
          <p:nvPr/>
        </p:nvSpPr>
        <p:spPr bwMode="auto">
          <a:xfrm>
            <a:off x="3421299" y="5554241"/>
            <a:ext cx="215900" cy="50323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2374999" y="5266481"/>
            <a:ext cx="111787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 Box 37"/>
          <p:cNvSpPr txBox="1">
            <a:spLocks noChangeArrowheads="1"/>
          </p:cNvSpPr>
          <p:nvPr/>
        </p:nvSpPr>
        <p:spPr bwMode="auto">
          <a:xfrm>
            <a:off x="6839321" y="6014615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R23</a:t>
            </a:r>
          </a:p>
        </p:txBody>
      </p:sp>
      <p:sp>
        <p:nvSpPr>
          <p:cNvPr id="48" name="Text Box 38"/>
          <p:cNvSpPr txBox="1">
            <a:spLocks noChangeArrowheads="1"/>
          </p:cNvSpPr>
          <p:nvPr/>
        </p:nvSpPr>
        <p:spPr bwMode="auto">
          <a:xfrm>
            <a:off x="6055992" y="4958040"/>
            <a:ext cx="647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R31</a:t>
            </a:r>
          </a:p>
        </p:txBody>
      </p:sp>
      <p:sp>
        <p:nvSpPr>
          <p:cNvPr id="49" name="Text Box 39"/>
          <p:cNvSpPr txBox="1">
            <a:spLocks noChangeArrowheads="1"/>
          </p:cNvSpPr>
          <p:nvPr/>
        </p:nvSpPr>
        <p:spPr bwMode="auto">
          <a:xfrm>
            <a:off x="7616493" y="4958040"/>
            <a:ext cx="647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R12</a:t>
            </a:r>
          </a:p>
        </p:txBody>
      </p:sp>
      <p:sp>
        <p:nvSpPr>
          <p:cNvPr id="50" name="Oval 40"/>
          <p:cNvSpPr>
            <a:spLocks noChangeArrowheads="1"/>
          </p:cNvSpPr>
          <p:nvPr/>
        </p:nvSpPr>
        <p:spPr bwMode="auto">
          <a:xfrm>
            <a:off x="7815483" y="5817480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52" name="Oval 42"/>
          <p:cNvSpPr>
            <a:spLocks noChangeArrowheads="1"/>
          </p:cNvSpPr>
          <p:nvPr/>
        </p:nvSpPr>
        <p:spPr bwMode="auto">
          <a:xfrm>
            <a:off x="7110986" y="4593048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56" name="Oval 45"/>
          <p:cNvSpPr>
            <a:spLocks noChangeArrowheads="1"/>
          </p:cNvSpPr>
          <p:nvPr/>
        </p:nvSpPr>
        <p:spPr bwMode="auto">
          <a:xfrm>
            <a:off x="6403259" y="5826288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57" name="Oval 46"/>
          <p:cNvSpPr>
            <a:spLocks noChangeArrowheads="1"/>
          </p:cNvSpPr>
          <p:nvPr/>
        </p:nvSpPr>
        <p:spPr bwMode="auto">
          <a:xfrm>
            <a:off x="6695653" y="4315724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0" name="Oval 47"/>
          <p:cNvSpPr>
            <a:spLocks noChangeArrowheads="1"/>
          </p:cNvSpPr>
          <p:nvPr/>
        </p:nvSpPr>
        <p:spPr bwMode="auto">
          <a:xfrm>
            <a:off x="7985648" y="5627856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Oval 48"/>
          <p:cNvSpPr>
            <a:spLocks noChangeArrowheads="1"/>
          </p:cNvSpPr>
          <p:nvPr/>
        </p:nvSpPr>
        <p:spPr bwMode="auto">
          <a:xfrm>
            <a:off x="6021589" y="5642631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63" name="直接连接符 62"/>
          <p:cNvCxnSpPr/>
          <p:nvPr/>
        </p:nvCxnSpPr>
        <p:spPr bwMode="auto">
          <a:xfrm>
            <a:off x="7156804" y="4162337"/>
            <a:ext cx="0" cy="4399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连接符 63"/>
          <p:cNvCxnSpPr/>
          <p:nvPr/>
        </p:nvCxnSpPr>
        <p:spPr bwMode="auto">
          <a:xfrm>
            <a:off x="6440319" y="5876653"/>
            <a:ext cx="14111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连接符 64"/>
          <p:cNvCxnSpPr/>
          <p:nvPr/>
        </p:nvCxnSpPr>
        <p:spPr bwMode="auto">
          <a:xfrm>
            <a:off x="7156804" y="4616177"/>
            <a:ext cx="726578" cy="1260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Rectangle 25"/>
          <p:cNvSpPr>
            <a:spLocks noChangeArrowheads="1"/>
          </p:cNvSpPr>
          <p:nvPr/>
        </p:nvSpPr>
        <p:spPr bwMode="auto">
          <a:xfrm rot="-1800000">
            <a:off x="7415250" y="4998406"/>
            <a:ext cx="225233" cy="576262"/>
          </a:xfrm>
          <a:prstGeom prst="rect">
            <a:avLst/>
          </a:prstGeom>
          <a:solidFill>
            <a:schemeClr val="accent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cxnSp>
        <p:nvCxnSpPr>
          <p:cNvPr id="67" name="直接连接符 66"/>
          <p:cNvCxnSpPr/>
          <p:nvPr/>
        </p:nvCxnSpPr>
        <p:spPr bwMode="auto">
          <a:xfrm flipH="1">
            <a:off x="6440319" y="4602325"/>
            <a:ext cx="704601" cy="1260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Rectangle 26"/>
          <p:cNvSpPr>
            <a:spLocks noChangeArrowheads="1"/>
          </p:cNvSpPr>
          <p:nvPr/>
        </p:nvSpPr>
        <p:spPr bwMode="auto">
          <a:xfrm rot="1800000">
            <a:off x="6640557" y="5018565"/>
            <a:ext cx="215900" cy="5048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69" name="Rectangle 27"/>
          <p:cNvSpPr>
            <a:spLocks noChangeArrowheads="1"/>
          </p:cNvSpPr>
          <p:nvPr/>
        </p:nvSpPr>
        <p:spPr bwMode="auto">
          <a:xfrm rot="5400000">
            <a:off x="7036969" y="5628651"/>
            <a:ext cx="215900" cy="50323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cxnSp>
        <p:nvCxnSpPr>
          <p:cNvPr id="70" name="直接连接符 69"/>
          <p:cNvCxnSpPr/>
          <p:nvPr/>
        </p:nvCxnSpPr>
        <p:spPr bwMode="auto">
          <a:xfrm flipV="1">
            <a:off x="6041378" y="5876653"/>
            <a:ext cx="385335" cy="2750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接连接符 76"/>
          <p:cNvCxnSpPr/>
          <p:nvPr/>
        </p:nvCxnSpPr>
        <p:spPr bwMode="auto">
          <a:xfrm flipH="1" flipV="1">
            <a:off x="7883383" y="5852852"/>
            <a:ext cx="505041" cy="2612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Text Box 37"/>
          <p:cNvSpPr txBox="1">
            <a:spLocks noChangeArrowheads="1"/>
          </p:cNvSpPr>
          <p:nvPr/>
        </p:nvSpPr>
        <p:spPr bwMode="auto">
          <a:xfrm>
            <a:off x="6120966" y="2276872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R3</a:t>
            </a:r>
          </a:p>
        </p:txBody>
      </p:sp>
      <p:sp>
        <p:nvSpPr>
          <p:cNvPr id="82" name="Text Box 38"/>
          <p:cNvSpPr txBox="1">
            <a:spLocks noChangeArrowheads="1"/>
          </p:cNvSpPr>
          <p:nvPr/>
        </p:nvSpPr>
        <p:spPr bwMode="auto">
          <a:xfrm>
            <a:off x="7055087" y="1743433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R1</a:t>
            </a:r>
          </a:p>
        </p:txBody>
      </p:sp>
      <p:sp>
        <p:nvSpPr>
          <p:cNvPr id="83" name="Text Box 39"/>
          <p:cNvSpPr txBox="1">
            <a:spLocks noChangeArrowheads="1"/>
          </p:cNvSpPr>
          <p:nvPr/>
        </p:nvSpPr>
        <p:spPr bwMode="auto">
          <a:xfrm>
            <a:off x="7380684" y="2276872"/>
            <a:ext cx="647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R2</a:t>
            </a:r>
          </a:p>
        </p:txBody>
      </p:sp>
      <p:sp>
        <p:nvSpPr>
          <p:cNvPr id="85" name="Oval 42"/>
          <p:cNvSpPr>
            <a:spLocks noChangeArrowheads="1"/>
          </p:cNvSpPr>
          <p:nvPr/>
        </p:nvSpPr>
        <p:spPr bwMode="auto">
          <a:xfrm>
            <a:off x="7018575" y="2414390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87" name="Oval 46"/>
          <p:cNvSpPr>
            <a:spLocks noChangeArrowheads="1"/>
          </p:cNvSpPr>
          <p:nvPr/>
        </p:nvSpPr>
        <p:spPr bwMode="auto">
          <a:xfrm>
            <a:off x="7147430" y="1186885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8" name="Oval 47"/>
          <p:cNvSpPr>
            <a:spLocks noChangeArrowheads="1"/>
          </p:cNvSpPr>
          <p:nvPr/>
        </p:nvSpPr>
        <p:spPr bwMode="auto">
          <a:xfrm>
            <a:off x="8143023" y="2904354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9" name="Oval 48"/>
          <p:cNvSpPr>
            <a:spLocks noChangeArrowheads="1"/>
          </p:cNvSpPr>
          <p:nvPr/>
        </p:nvSpPr>
        <p:spPr bwMode="auto">
          <a:xfrm>
            <a:off x="5677624" y="2890854"/>
            <a:ext cx="287337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90" name="直接连接符 89"/>
          <p:cNvCxnSpPr/>
          <p:nvPr/>
        </p:nvCxnSpPr>
        <p:spPr bwMode="auto">
          <a:xfrm>
            <a:off x="7057592" y="1432799"/>
            <a:ext cx="0" cy="9981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27"/>
          <p:cNvSpPr>
            <a:spLocks noChangeArrowheads="1"/>
          </p:cNvSpPr>
          <p:nvPr/>
        </p:nvSpPr>
        <p:spPr bwMode="auto">
          <a:xfrm>
            <a:off x="6947137" y="1647342"/>
            <a:ext cx="215900" cy="50323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cxnSp>
        <p:nvCxnSpPr>
          <p:cNvPr id="97" name="直接连接符 96"/>
          <p:cNvCxnSpPr/>
          <p:nvPr/>
        </p:nvCxnSpPr>
        <p:spPr bwMode="auto">
          <a:xfrm flipV="1">
            <a:off x="6072097" y="2450904"/>
            <a:ext cx="947688" cy="543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直接连接符 97"/>
          <p:cNvCxnSpPr/>
          <p:nvPr/>
        </p:nvCxnSpPr>
        <p:spPr bwMode="auto">
          <a:xfrm flipH="1" flipV="1">
            <a:off x="7029973" y="2445025"/>
            <a:ext cx="991885" cy="5701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ectangle 26"/>
          <p:cNvSpPr>
            <a:spLocks noChangeArrowheads="1"/>
          </p:cNvSpPr>
          <p:nvPr/>
        </p:nvSpPr>
        <p:spPr bwMode="auto">
          <a:xfrm rot="3600000">
            <a:off x="6450989" y="2480666"/>
            <a:ext cx="215900" cy="5048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  <p:sp>
        <p:nvSpPr>
          <p:cNvPr id="93" name="Rectangle 25"/>
          <p:cNvSpPr>
            <a:spLocks noChangeArrowheads="1"/>
          </p:cNvSpPr>
          <p:nvPr/>
        </p:nvSpPr>
        <p:spPr bwMode="auto">
          <a:xfrm rot="-3600000">
            <a:off x="7407600" y="2433376"/>
            <a:ext cx="225233" cy="576262"/>
          </a:xfrm>
          <a:prstGeom prst="rect">
            <a:avLst/>
          </a:prstGeom>
          <a:solidFill>
            <a:schemeClr val="accent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§2-4</a:t>
            </a:r>
            <a:r>
              <a:rPr lang="zh-CN" altLang="en-US" dirty="0">
                <a:ea typeface="宋体" panose="02010600030101010101" pitchFamily="2" charset="-122"/>
              </a:rPr>
              <a:t>电阻的</a:t>
            </a:r>
            <a:r>
              <a:rPr lang="en-US" altLang="zh-CN" dirty="0">
                <a:ea typeface="宋体" panose="02010600030101010101" pitchFamily="2" charset="-122"/>
              </a:rPr>
              <a:t>Y</a:t>
            </a:r>
            <a:r>
              <a:rPr lang="zh-CN" altLang="en-US" dirty="0">
                <a:ea typeface="宋体" panose="02010600030101010101" pitchFamily="2" charset="-122"/>
              </a:rPr>
              <a:t>形和△形联结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08720"/>
            <a:ext cx="8077200" cy="5438252"/>
          </a:xfrm>
        </p:spPr>
        <p:txBody>
          <a:bodyPr/>
          <a:lstStyle/>
          <a:p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电阻的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形</a:t>
            </a: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△形</a:t>
            </a: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联结之间的转换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4516E1-540C-43A4-BFBF-265628966551}" type="datetime1">
              <a:rPr lang="zh-CN" altLang="en-US" smtClean="0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*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1647316" y="4625653"/>
            <a:ext cx="5805004" cy="1755675"/>
            <a:chOff x="1647316" y="3346939"/>
            <a:chExt cx="5805004" cy="1755675"/>
          </a:xfrm>
        </p:grpSpPr>
        <p:sp>
          <p:nvSpPr>
            <p:cNvPr id="7" name="Text Box 37"/>
            <p:cNvSpPr txBox="1">
              <a:spLocks noChangeArrowheads="1"/>
            </p:cNvSpPr>
            <p:nvPr/>
          </p:nvSpPr>
          <p:spPr bwMode="auto">
            <a:xfrm>
              <a:off x="6121806" y="4651083"/>
              <a:ext cx="851314" cy="328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R23</a:t>
              </a:r>
            </a:p>
          </p:txBody>
        </p:sp>
        <p:sp>
          <p:nvSpPr>
            <p:cNvPr id="8" name="Text Box 38"/>
            <p:cNvSpPr txBox="1">
              <a:spLocks noChangeArrowheads="1"/>
            </p:cNvSpPr>
            <p:nvPr/>
          </p:nvSpPr>
          <p:spPr bwMode="auto">
            <a:xfrm>
              <a:off x="5457126" y="3987051"/>
              <a:ext cx="89374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R31</a:t>
              </a:r>
            </a:p>
          </p:txBody>
        </p:sp>
        <p:sp>
          <p:nvSpPr>
            <p:cNvPr id="9" name="Text Box 39"/>
            <p:cNvSpPr txBox="1">
              <a:spLocks noChangeArrowheads="1"/>
            </p:cNvSpPr>
            <p:nvPr/>
          </p:nvSpPr>
          <p:spPr bwMode="auto">
            <a:xfrm>
              <a:off x="6805386" y="3987051"/>
              <a:ext cx="57492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R12</a:t>
              </a:r>
            </a:p>
          </p:txBody>
        </p:sp>
        <p:sp>
          <p:nvSpPr>
            <p:cNvPr id="10" name="Oval 40"/>
            <p:cNvSpPr>
              <a:spLocks noChangeArrowheads="1"/>
            </p:cNvSpPr>
            <p:nvPr/>
          </p:nvSpPr>
          <p:spPr bwMode="auto">
            <a:xfrm>
              <a:off x="6930447" y="4527188"/>
              <a:ext cx="45894" cy="4589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11" name="Oval 42"/>
            <p:cNvSpPr>
              <a:spLocks noChangeArrowheads="1"/>
            </p:cNvSpPr>
            <p:nvPr/>
          </p:nvSpPr>
          <p:spPr bwMode="auto">
            <a:xfrm>
              <a:off x="6487688" y="3757662"/>
              <a:ext cx="45894" cy="4589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12" name="Oval 45"/>
            <p:cNvSpPr>
              <a:spLocks noChangeArrowheads="1"/>
            </p:cNvSpPr>
            <p:nvPr/>
          </p:nvSpPr>
          <p:spPr bwMode="auto">
            <a:xfrm>
              <a:off x="6042898" y="4532724"/>
              <a:ext cx="45894" cy="4589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13" name="Oval 46"/>
            <p:cNvSpPr>
              <a:spLocks noChangeArrowheads="1"/>
            </p:cNvSpPr>
            <p:nvPr/>
          </p:nvSpPr>
          <p:spPr bwMode="auto">
            <a:xfrm>
              <a:off x="6226661" y="3583370"/>
              <a:ext cx="180585" cy="18158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Oval 47"/>
            <p:cNvSpPr>
              <a:spLocks noChangeArrowheads="1"/>
            </p:cNvSpPr>
            <p:nvPr/>
          </p:nvSpPr>
          <p:spPr bwMode="auto">
            <a:xfrm>
              <a:off x="5814398" y="4408014"/>
              <a:ext cx="180585" cy="18158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Oval 48"/>
            <p:cNvSpPr>
              <a:spLocks noChangeArrowheads="1"/>
            </p:cNvSpPr>
            <p:nvPr/>
          </p:nvSpPr>
          <p:spPr bwMode="auto">
            <a:xfrm>
              <a:off x="7035209" y="4399530"/>
              <a:ext cx="180585" cy="18158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16" name="直接连接符 15"/>
            <p:cNvCxnSpPr/>
            <p:nvPr/>
          </p:nvCxnSpPr>
          <p:spPr bwMode="auto">
            <a:xfrm>
              <a:off x="6516483" y="3486970"/>
              <a:ext cx="0" cy="2765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6066189" y="4564377"/>
              <a:ext cx="88688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6516483" y="3772198"/>
              <a:ext cx="456637" cy="792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 rot="19800000">
              <a:off x="6678910" y="4012420"/>
              <a:ext cx="141554" cy="362167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 bwMode="auto">
            <a:xfrm flipH="1">
              <a:off x="6066189" y="3763492"/>
              <a:ext cx="442825" cy="792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 rot="1800000">
              <a:off x="6192034" y="4025089"/>
              <a:ext cx="135688" cy="3172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 rot="5400000">
              <a:off x="6441170" y="4408514"/>
              <a:ext cx="135688" cy="3162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26" name="Text Box 37"/>
            <p:cNvSpPr txBox="1">
              <a:spLocks noChangeArrowheads="1"/>
            </p:cNvSpPr>
            <p:nvPr/>
          </p:nvSpPr>
          <p:spPr bwMode="auto">
            <a:xfrm>
              <a:off x="1950719" y="4333974"/>
              <a:ext cx="5433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R3</a:t>
              </a:r>
            </a:p>
          </p:txBody>
        </p:sp>
        <p:sp>
          <p:nvSpPr>
            <p:cNvPr id="27" name="Text Box 38"/>
            <p:cNvSpPr txBox="1">
              <a:spLocks noChangeArrowheads="1"/>
            </p:cNvSpPr>
            <p:nvPr/>
          </p:nvSpPr>
          <p:spPr bwMode="auto">
            <a:xfrm>
              <a:off x="2695846" y="3958215"/>
              <a:ext cx="456246" cy="238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R1</a:t>
              </a:r>
            </a:p>
          </p:txBody>
        </p:sp>
        <p:sp>
          <p:nvSpPr>
            <p:cNvPr id="28" name="Text Box 39"/>
            <p:cNvSpPr txBox="1">
              <a:spLocks noChangeArrowheads="1"/>
            </p:cNvSpPr>
            <p:nvPr/>
          </p:nvSpPr>
          <p:spPr bwMode="auto">
            <a:xfrm>
              <a:off x="2925200" y="4333974"/>
              <a:ext cx="456246" cy="238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R2</a:t>
              </a:r>
            </a:p>
          </p:txBody>
        </p:sp>
        <p:sp>
          <p:nvSpPr>
            <p:cNvPr id="29" name="Oval 42"/>
            <p:cNvSpPr>
              <a:spLocks noChangeArrowheads="1"/>
            </p:cNvSpPr>
            <p:nvPr/>
          </p:nvSpPr>
          <p:spPr bwMode="auto">
            <a:xfrm>
              <a:off x="2670127" y="4430843"/>
              <a:ext cx="51439" cy="5143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30" name="Oval 46"/>
            <p:cNvSpPr>
              <a:spLocks noChangeArrowheads="1"/>
            </p:cNvSpPr>
            <p:nvPr/>
          </p:nvSpPr>
          <p:spPr bwMode="auto">
            <a:xfrm>
              <a:off x="2760893" y="3566177"/>
              <a:ext cx="202403" cy="203521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1" name="Oval 47"/>
            <p:cNvSpPr>
              <a:spLocks noChangeArrowheads="1"/>
            </p:cNvSpPr>
            <p:nvPr/>
          </p:nvSpPr>
          <p:spPr bwMode="auto">
            <a:xfrm>
              <a:off x="3480415" y="4635493"/>
              <a:ext cx="202403" cy="203521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2" name="Oval 48"/>
            <p:cNvSpPr>
              <a:spLocks noChangeArrowheads="1"/>
            </p:cNvSpPr>
            <p:nvPr/>
          </p:nvSpPr>
          <p:spPr bwMode="auto">
            <a:xfrm>
              <a:off x="1647316" y="4674218"/>
              <a:ext cx="202403" cy="203521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33" name="直接连接符 32"/>
            <p:cNvCxnSpPr/>
            <p:nvPr/>
          </p:nvCxnSpPr>
          <p:spPr bwMode="auto">
            <a:xfrm>
              <a:off x="2697611" y="3739401"/>
              <a:ext cx="0" cy="7031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2619805" y="3890527"/>
              <a:ext cx="152082" cy="3544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 bwMode="auto">
            <a:xfrm flipV="1">
              <a:off x="2003419" y="4456564"/>
              <a:ext cx="667560" cy="3825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接连接符 35"/>
            <p:cNvCxnSpPr/>
            <p:nvPr/>
          </p:nvCxnSpPr>
          <p:spPr bwMode="auto">
            <a:xfrm flipH="1" flipV="1">
              <a:off x="2699792" y="4452422"/>
              <a:ext cx="698693" cy="40162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 rot="3600000">
              <a:off x="2270314" y="4477528"/>
              <a:ext cx="152082" cy="3556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 rot="18000000">
              <a:off x="2944159" y="4444217"/>
              <a:ext cx="158656" cy="405924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 bwMode="auto">
            <a:xfrm flipV="1">
              <a:off x="1870072" y="4770175"/>
              <a:ext cx="252197" cy="1445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连接符 42"/>
            <p:cNvCxnSpPr/>
            <p:nvPr/>
          </p:nvCxnSpPr>
          <p:spPr bwMode="auto">
            <a:xfrm flipH="1" flipV="1">
              <a:off x="3338929" y="4815594"/>
              <a:ext cx="168280" cy="967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 Box 38"/>
            <p:cNvSpPr txBox="1">
              <a:spLocks noChangeArrowheads="1"/>
            </p:cNvSpPr>
            <p:nvPr/>
          </p:nvSpPr>
          <p:spPr bwMode="auto">
            <a:xfrm>
              <a:off x="2250029" y="3493294"/>
              <a:ext cx="45624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i="1" dirty="0">
                  <a:latin typeface="+mj-lt"/>
                  <a:cs typeface="Arial" panose="020B0604020202020204" pitchFamily="34" charset="0"/>
                </a:rPr>
                <a:t>i</a:t>
              </a:r>
              <a:r>
                <a:rPr lang="en-US" altLang="zh-CN" sz="1600" baseline="-25000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" name="Text Box 38"/>
            <p:cNvSpPr txBox="1">
              <a:spLocks noChangeArrowheads="1"/>
            </p:cNvSpPr>
            <p:nvPr/>
          </p:nvSpPr>
          <p:spPr bwMode="auto">
            <a:xfrm>
              <a:off x="1870046" y="4764060"/>
              <a:ext cx="60091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i="1" dirty="0">
                  <a:latin typeface="+mj-lt"/>
                  <a:cs typeface="Arial" panose="020B0604020202020204" pitchFamily="34" charset="0"/>
                </a:rPr>
                <a:t>i</a:t>
              </a:r>
              <a:r>
                <a:rPr lang="en-US" altLang="zh-CN" sz="1600" baseline="-250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8" name="Text Box 38"/>
            <p:cNvSpPr txBox="1">
              <a:spLocks noChangeArrowheads="1"/>
            </p:cNvSpPr>
            <p:nvPr/>
          </p:nvSpPr>
          <p:spPr bwMode="auto">
            <a:xfrm>
              <a:off x="3047496" y="4764060"/>
              <a:ext cx="41307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i="1" dirty="0">
                  <a:latin typeface="+mj-lt"/>
                  <a:cs typeface="Arial" panose="020B0604020202020204" pitchFamily="34" charset="0"/>
                </a:rPr>
                <a:t>i</a:t>
              </a:r>
              <a:r>
                <a:rPr lang="en-US" altLang="zh-CN" sz="1600" baseline="-250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40" name="直接箭头连接符 39"/>
            <p:cNvCxnSpPr/>
            <p:nvPr/>
          </p:nvCxnSpPr>
          <p:spPr bwMode="auto">
            <a:xfrm>
              <a:off x="2695846" y="3514764"/>
              <a:ext cx="0" cy="24289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接箭头连接符 49"/>
            <p:cNvCxnSpPr/>
            <p:nvPr/>
          </p:nvCxnSpPr>
          <p:spPr bwMode="auto">
            <a:xfrm>
              <a:off x="6516483" y="3435166"/>
              <a:ext cx="0" cy="24289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接连接符 50"/>
            <p:cNvCxnSpPr/>
            <p:nvPr/>
          </p:nvCxnSpPr>
          <p:spPr bwMode="auto">
            <a:xfrm flipV="1">
              <a:off x="5692175" y="4620519"/>
              <a:ext cx="252197" cy="1445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直接连接符 51"/>
            <p:cNvCxnSpPr/>
            <p:nvPr/>
          </p:nvCxnSpPr>
          <p:spPr bwMode="auto">
            <a:xfrm flipV="1">
              <a:off x="5807520" y="4557670"/>
              <a:ext cx="252197" cy="1445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直接连接符 52"/>
            <p:cNvCxnSpPr/>
            <p:nvPr/>
          </p:nvCxnSpPr>
          <p:spPr bwMode="auto">
            <a:xfrm flipH="1" flipV="1">
              <a:off x="7093383" y="4629931"/>
              <a:ext cx="168280" cy="967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Text Box 38"/>
            <p:cNvSpPr txBox="1">
              <a:spLocks noChangeArrowheads="1"/>
            </p:cNvSpPr>
            <p:nvPr/>
          </p:nvSpPr>
          <p:spPr bwMode="auto">
            <a:xfrm>
              <a:off x="7010076" y="4691467"/>
              <a:ext cx="44224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i="1" dirty="0">
                  <a:latin typeface="+mj-lt"/>
                  <a:cs typeface="Arial" panose="020B0604020202020204" pitchFamily="34" charset="0"/>
                </a:rPr>
                <a:t>i</a:t>
              </a:r>
              <a:r>
                <a:rPr lang="en-US" altLang="zh-CN" sz="1600" i="1" dirty="0">
                  <a:cs typeface="Arial" panose="020B0604020202020204" pitchFamily="34" charset="0"/>
                </a:rPr>
                <a:t>'</a:t>
              </a:r>
              <a:r>
                <a:rPr lang="en-US" altLang="zh-CN" sz="1600" baseline="-250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55" name="直接连接符 54"/>
            <p:cNvCxnSpPr/>
            <p:nvPr/>
          </p:nvCxnSpPr>
          <p:spPr bwMode="auto">
            <a:xfrm flipH="1" flipV="1">
              <a:off x="6965204" y="4554844"/>
              <a:ext cx="168280" cy="967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6" name="Text Box 38"/>
            <p:cNvSpPr txBox="1">
              <a:spLocks noChangeArrowheads="1"/>
            </p:cNvSpPr>
            <p:nvPr/>
          </p:nvSpPr>
          <p:spPr bwMode="auto">
            <a:xfrm>
              <a:off x="5618034" y="4691467"/>
              <a:ext cx="4668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i="1" dirty="0">
                  <a:latin typeface="+mj-lt"/>
                  <a:cs typeface="Arial" panose="020B0604020202020204" pitchFamily="34" charset="0"/>
                </a:rPr>
                <a:t>i'</a:t>
              </a:r>
              <a:r>
                <a:rPr lang="en-US" altLang="zh-CN" sz="1600" baseline="-250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7" name="Text Box 38"/>
            <p:cNvSpPr txBox="1">
              <a:spLocks noChangeArrowheads="1"/>
            </p:cNvSpPr>
            <p:nvPr/>
          </p:nvSpPr>
          <p:spPr bwMode="auto">
            <a:xfrm>
              <a:off x="6567785" y="3346939"/>
              <a:ext cx="46742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i="1" dirty="0">
                  <a:latin typeface="+mj-lt"/>
                  <a:cs typeface="Arial" panose="020B0604020202020204" pitchFamily="34" charset="0"/>
                </a:rPr>
                <a:t>i'</a:t>
              </a:r>
              <a:r>
                <a:rPr lang="en-US" altLang="zh-CN" sz="1600" baseline="-25000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58" name="椭圆 57"/>
          <p:cNvSpPr/>
          <p:nvPr/>
        </p:nvSpPr>
        <p:spPr bwMode="auto">
          <a:xfrm>
            <a:off x="2086880" y="1844824"/>
            <a:ext cx="1332992" cy="13329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 bwMode="auto">
          <a:xfrm flipV="1">
            <a:off x="1870072" y="2834825"/>
            <a:ext cx="252197" cy="1445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连接符 59"/>
          <p:cNvCxnSpPr/>
          <p:nvPr/>
        </p:nvCxnSpPr>
        <p:spPr bwMode="auto">
          <a:xfrm flipH="1" flipV="1">
            <a:off x="3338929" y="2880244"/>
            <a:ext cx="168280" cy="967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箭头连接符 60"/>
          <p:cNvCxnSpPr/>
          <p:nvPr/>
        </p:nvCxnSpPr>
        <p:spPr bwMode="auto">
          <a:xfrm>
            <a:off x="2695846" y="1579414"/>
            <a:ext cx="0" cy="242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椭圆 61"/>
          <p:cNvSpPr/>
          <p:nvPr/>
        </p:nvSpPr>
        <p:spPr bwMode="auto">
          <a:xfrm>
            <a:off x="5947053" y="1844824"/>
            <a:ext cx="1332992" cy="13329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63" name="直接连接符 62"/>
          <p:cNvCxnSpPr/>
          <p:nvPr/>
        </p:nvCxnSpPr>
        <p:spPr bwMode="auto">
          <a:xfrm flipV="1">
            <a:off x="5730245" y="2834825"/>
            <a:ext cx="252197" cy="1445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连接符 63"/>
          <p:cNvCxnSpPr/>
          <p:nvPr/>
        </p:nvCxnSpPr>
        <p:spPr bwMode="auto">
          <a:xfrm flipH="1" flipV="1">
            <a:off x="7199102" y="2880244"/>
            <a:ext cx="168280" cy="967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64"/>
          <p:cNvCxnSpPr/>
          <p:nvPr/>
        </p:nvCxnSpPr>
        <p:spPr bwMode="auto">
          <a:xfrm>
            <a:off x="6556019" y="1579414"/>
            <a:ext cx="0" cy="242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 Box 38"/>
          <p:cNvSpPr txBox="1">
            <a:spLocks noChangeArrowheads="1"/>
          </p:cNvSpPr>
          <p:nvPr/>
        </p:nvSpPr>
        <p:spPr bwMode="auto">
          <a:xfrm>
            <a:off x="2265966" y="1469868"/>
            <a:ext cx="4562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9" name="Text Box 38"/>
          <p:cNvSpPr txBox="1">
            <a:spLocks noChangeArrowheads="1"/>
          </p:cNvSpPr>
          <p:nvPr/>
        </p:nvSpPr>
        <p:spPr bwMode="auto">
          <a:xfrm>
            <a:off x="1773280" y="2907086"/>
            <a:ext cx="6009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0" name="Text Box 38"/>
          <p:cNvSpPr txBox="1">
            <a:spLocks noChangeArrowheads="1"/>
          </p:cNvSpPr>
          <p:nvPr/>
        </p:nvSpPr>
        <p:spPr bwMode="auto">
          <a:xfrm>
            <a:off x="3273876" y="2970862"/>
            <a:ext cx="4130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1" name="Text Box 38"/>
          <p:cNvSpPr txBox="1">
            <a:spLocks noChangeArrowheads="1"/>
          </p:cNvSpPr>
          <p:nvPr/>
        </p:nvSpPr>
        <p:spPr bwMode="auto">
          <a:xfrm>
            <a:off x="7010076" y="3008539"/>
            <a:ext cx="44224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1600" i="1" dirty="0">
                <a:cs typeface="Arial" panose="020B0604020202020204" pitchFamily="34" charset="0"/>
              </a:rPr>
              <a:t>'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2" name="Text Box 38"/>
          <p:cNvSpPr txBox="1">
            <a:spLocks noChangeArrowheads="1"/>
          </p:cNvSpPr>
          <p:nvPr/>
        </p:nvSpPr>
        <p:spPr bwMode="auto">
          <a:xfrm>
            <a:off x="5618034" y="3008539"/>
            <a:ext cx="4668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i'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3" name="Text Box 38"/>
          <p:cNvSpPr txBox="1">
            <a:spLocks noChangeArrowheads="1"/>
          </p:cNvSpPr>
          <p:nvPr/>
        </p:nvSpPr>
        <p:spPr bwMode="auto">
          <a:xfrm>
            <a:off x="6146126" y="1390686"/>
            <a:ext cx="467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i'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4" name="Oval 46"/>
          <p:cNvSpPr>
            <a:spLocks noChangeArrowheads="1"/>
          </p:cNvSpPr>
          <p:nvPr/>
        </p:nvSpPr>
        <p:spPr bwMode="auto">
          <a:xfrm>
            <a:off x="2822147" y="1604613"/>
            <a:ext cx="202403" cy="203521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5" name="Oval 47"/>
          <p:cNvSpPr>
            <a:spLocks noChangeArrowheads="1"/>
          </p:cNvSpPr>
          <p:nvPr/>
        </p:nvSpPr>
        <p:spPr bwMode="auto">
          <a:xfrm>
            <a:off x="3460573" y="2693032"/>
            <a:ext cx="202403" cy="203521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6" name="Oval 48"/>
          <p:cNvSpPr>
            <a:spLocks noChangeArrowheads="1"/>
          </p:cNvSpPr>
          <p:nvPr/>
        </p:nvSpPr>
        <p:spPr bwMode="auto">
          <a:xfrm>
            <a:off x="1813403" y="2636357"/>
            <a:ext cx="202403" cy="203521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7" name="Oval 46"/>
          <p:cNvSpPr>
            <a:spLocks noChangeArrowheads="1"/>
          </p:cNvSpPr>
          <p:nvPr/>
        </p:nvSpPr>
        <p:spPr bwMode="auto">
          <a:xfrm>
            <a:off x="6641619" y="1604613"/>
            <a:ext cx="202403" cy="203521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8" name="Oval 47"/>
          <p:cNvSpPr>
            <a:spLocks noChangeArrowheads="1"/>
          </p:cNvSpPr>
          <p:nvPr/>
        </p:nvSpPr>
        <p:spPr bwMode="auto">
          <a:xfrm>
            <a:off x="7280045" y="2693032"/>
            <a:ext cx="202403" cy="203521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9" name="Oval 48"/>
          <p:cNvSpPr>
            <a:spLocks noChangeArrowheads="1"/>
          </p:cNvSpPr>
          <p:nvPr/>
        </p:nvSpPr>
        <p:spPr bwMode="auto">
          <a:xfrm>
            <a:off x="5632875" y="2636357"/>
            <a:ext cx="202403" cy="203521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" name="左右箭头 80"/>
          <p:cNvSpPr/>
          <p:nvPr/>
        </p:nvSpPr>
        <p:spPr bwMode="auto">
          <a:xfrm>
            <a:off x="4067944" y="2292760"/>
            <a:ext cx="1389182" cy="200136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3" name="Text Box 41"/>
          <p:cNvSpPr txBox="1">
            <a:spLocks noChangeArrowheads="1"/>
          </p:cNvSpPr>
          <p:nvPr/>
        </p:nvSpPr>
        <p:spPr bwMode="auto">
          <a:xfrm>
            <a:off x="949442" y="3159449"/>
            <a:ext cx="6351876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+mj-lt"/>
                <a:cs typeface="Arial" panose="020B0604020202020204" pitchFamily="34" charset="0"/>
              </a:rPr>
              <a:t>等效：</a:t>
            </a:r>
            <a:endParaRPr lang="en-US" altLang="zh-CN" sz="2000" b="1" dirty="0">
              <a:latin typeface="+mj-lt"/>
              <a:cs typeface="Arial" panose="020B0604020202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j-lt"/>
                <a:cs typeface="Arial" panose="020B0604020202020204" pitchFamily="34" charset="0"/>
              </a:rPr>
              <a:t>对应端子间有相同的电压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u</a:t>
            </a:r>
            <a:r>
              <a:rPr lang="en-US" altLang="zh-CN" sz="2000" baseline="-25000" dirty="0">
                <a:latin typeface="+mj-lt"/>
                <a:cs typeface="Arial" panose="020B0604020202020204" pitchFamily="34" charset="0"/>
              </a:rPr>
              <a:t>12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zh-CN" altLang="en-US" sz="2000" i="1" dirty="0">
                <a:latin typeface="+mj-lt"/>
                <a:cs typeface="Arial" panose="020B0604020202020204" pitchFamily="34" charset="0"/>
              </a:rPr>
              <a:t>、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u</a:t>
            </a:r>
            <a:r>
              <a:rPr lang="en-US" altLang="zh-CN" sz="2000" baseline="-25000" dirty="0">
                <a:latin typeface="+mj-lt"/>
                <a:cs typeface="Arial" panose="020B0604020202020204" pitchFamily="34" charset="0"/>
              </a:rPr>
              <a:t>23</a:t>
            </a:r>
            <a:r>
              <a:rPr lang="zh-CN" altLang="en-US" sz="2000" i="1" dirty="0">
                <a:cs typeface="Arial" panose="020B0604020202020204" pitchFamily="34" charset="0"/>
              </a:rPr>
              <a:t> 、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 u</a:t>
            </a:r>
            <a:r>
              <a:rPr lang="en-US" altLang="zh-CN" sz="2000" baseline="-25000" dirty="0">
                <a:latin typeface="+mj-lt"/>
                <a:cs typeface="Arial" panose="020B0604020202020204" pitchFamily="34" charset="0"/>
              </a:rPr>
              <a:t>31</a:t>
            </a:r>
          </a:p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j-lt"/>
                <a:cs typeface="Arial" panose="020B0604020202020204" pitchFamily="34" charset="0"/>
              </a:rPr>
              <a:t>流入端子的电流相等：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2000" baseline="-25000" dirty="0">
                <a:latin typeface="+mj-lt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latin typeface="+mj-lt"/>
                <a:cs typeface="Arial" panose="020B0604020202020204" pitchFamily="34" charset="0"/>
              </a:rPr>
              <a:t>=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i'</a:t>
            </a:r>
            <a:r>
              <a:rPr lang="en-US" altLang="zh-CN" sz="2000" baseline="-25000" dirty="0">
                <a:latin typeface="+mj-lt"/>
                <a:cs typeface="Arial" panose="020B0604020202020204" pitchFamily="34" charset="0"/>
              </a:rPr>
              <a:t>1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zh-CN" altLang="en-US" sz="2000" i="1" dirty="0">
                <a:cs typeface="Arial" panose="020B0604020202020204" pitchFamily="34" charset="0"/>
              </a:rPr>
              <a:t>、 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2000" baseline="-25000" dirty="0">
                <a:latin typeface="+mj-lt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latin typeface="+mj-lt"/>
                <a:cs typeface="Arial" panose="020B0604020202020204" pitchFamily="34" charset="0"/>
              </a:rPr>
              <a:t>=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i'</a:t>
            </a:r>
            <a:r>
              <a:rPr lang="en-US" altLang="zh-CN" sz="2000" baseline="-25000" dirty="0">
                <a:latin typeface="+mj-lt"/>
                <a:cs typeface="Arial" panose="020B0604020202020204" pitchFamily="34" charset="0"/>
              </a:rPr>
              <a:t>2</a:t>
            </a:r>
            <a:r>
              <a:rPr lang="zh-CN" altLang="en-US" sz="2000" i="1" dirty="0">
                <a:cs typeface="Arial" panose="020B0604020202020204" pitchFamily="34" charset="0"/>
              </a:rPr>
              <a:t> 、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 i</a:t>
            </a:r>
            <a:r>
              <a:rPr lang="en-US" altLang="zh-CN" sz="2000" baseline="-25000" dirty="0">
                <a:latin typeface="+mj-lt"/>
                <a:cs typeface="Arial" panose="020B0604020202020204" pitchFamily="34" charset="0"/>
              </a:rPr>
              <a:t>3</a:t>
            </a:r>
            <a:r>
              <a:rPr lang="en-US" altLang="zh-CN" sz="2000" dirty="0">
                <a:latin typeface="+mj-lt"/>
                <a:cs typeface="Arial" panose="020B0604020202020204" pitchFamily="34" charset="0"/>
              </a:rPr>
              <a:t>=</a:t>
            </a:r>
            <a:r>
              <a:rPr lang="en-US" altLang="zh-CN" sz="2000" i="1" dirty="0">
                <a:latin typeface="+mj-lt"/>
                <a:cs typeface="Arial" panose="020B0604020202020204" pitchFamily="34" charset="0"/>
              </a:rPr>
              <a:t>i'</a:t>
            </a:r>
            <a:r>
              <a:rPr lang="en-US" altLang="zh-CN" sz="2000" baseline="-25000" dirty="0">
                <a:latin typeface="+mj-lt"/>
                <a:cs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4" name="左右箭头 83"/>
          <p:cNvSpPr/>
          <p:nvPr/>
        </p:nvSpPr>
        <p:spPr bwMode="auto">
          <a:xfrm>
            <a:off x="3851920" y="5533120"/>
            <a:ext cx="1389182" cy="200136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5" name="Text Box 41"/>
          <p:cNvSpPr txBox="1">
            <a:spLocks noChangeArrowheads="1"/>
          </p:cNvSpPr>
          <p:nvPr/>
        </p:nvSpPr>
        <p:spPr bwMode="auto">
          <a:xfrm>
            <a:off x="3892621" y="5122472"/>
            <a:ext cx="11843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dirty="0">
                <a:latin typeface="+mj-lt"/>
                <a:cs typeface="Arial" panose="020B0604020202020204" pitchFamily="34" charset="0"/>
              </a:rPr>
              <a:t>等效</a:t>
            </a:r>
          </a:p>
        </p:txBody>
      </p:sp>
    </p:spTree>
    <p:extLst>
      <p:ext uri="{BB962C8B-B14F-4D97-AF65-F5344CB8AC3E}">
        <p14:creationId xmlns:p14="http://schemas.microsoft.com/office/powerpoint/2010/main" val="366396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 animBg="1"/>
      <p:bldP spid="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8C43F-F292-4AE6-892A-C86AAD67ECE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24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11560" y="914408"/>
            <a:ext cx="63722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电阻的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形</a:t>
            </a: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△形</a:t>
            </a: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联结之间的转换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611560" y="277813"/>
            <a:ext cx="8075240" cy="4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§2-4</a:t>
            </a:r>
            <a:r>
              <a:rPr lang="zh-CN" altLang="en-US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电阻的</a:t>
            </a:r>
            <a:r>
              <a:rPr lang="en-US" altLang="zh-CN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形和△形联结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51"/>
          <a:stretch/>
        </p:blipFill>
        <p:spPr>
          <a:xfrm>
            <a:off x="2347386" y="1376073"/>
            <a:ext cx="5148064" cy="2082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40" t="29841" r="35604" b="61057"/>
          <a:stretch/>
        </p:blipFill>
        <p:spPr>
          <a:xfrm>
            <a:off x="2003629" y="3573016"/>
            <a:ext cx="2541664" cy="1224136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77" t="5250" r="37525" b="76900"/>
          <a:stretch/>
        </p:blipFill>
        <p:spPr>
          <a:xfrm>
            <a:off x="5819191" y="4080957"/>
            <a:ext cx="2150306" cy="23224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3226" b="79349"/>
          <a:stretch/>
        </p:blipFill>
        <p:spPr>
          <a:xfrm>
            <a:off x="5096244" y="3362063"/>
            <a:ext cx="3724228" cy="711272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 bwMode="auto">
          <a:xfrm>
            <a:off x="4939674" y="1556792"/>
            <a:ext cx="0" cy="4896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28" t="42650" r="17283" b="40550"/>
          <a:stretch/>
        </p:blipFill>
        <p:spPr>
          <a:xfrm>
            <a:off x="611563" y="4869160"/>
            <a:ext cx="4292206" cy="1526118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 bwMode="auto">
          <a:xfrm>
            <a:off x="179512" y="5517232"/>
            <a:ext cx="288032" cy="360040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557814" y="5084543"/>
            <a:ext cx="288032" cy="360040"/>
          </a:xfrm>
          <a:prstGeom prst="rightArrow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72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8C43F-F292-4AE6-892A-C86AAD67ECE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24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11560" y="914408"/>
            <a:ext cx="63722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电阻的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形</a:t>
            </a: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△形</a:t>
            </a: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联结之间的转换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646489" y="5365665"/>
            <a:ext cx="38163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pt-BR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如果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12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 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23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 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31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 R</a:t>
            </a:r>
            <a:r>
              <a:rPr lang="pt-BR" altLang="zh-CN" sz="2400" baseline="-25000" dirty="0">
                <a:solidFill>
                  <a:srgbClr val="330033"/>
                </a:solidFill>
                <a:cs typeface="Arial" panose="020B0604020202020204" pitchFamily="34" charset="0"/>
              </a:rPr>
              <a:t>△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pt-BR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得</a:t>
            </a:r>
            <a:endParaRPr lang="en-US" altLang="zh-CN" sz="2400" dirty="0">
              <a:solidFill>
                <a:srgbClr val="330033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5003428" y="5365665"/>
            <a:ext cx="3529012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pt-BR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如果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 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 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 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Y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pt-BR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得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12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 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23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 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31</a:t>
            </a:r>
            <a:r>
              <a:rPr lang="pt-BR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 3R</a:t>
            </a:r>
            <a:r>
              <a:rPr lang="pt-BR" altLang="zh-CN" sz="2400" baseline="-250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Y</a:t>
            </a:r>
            <a:endParaRPr lang="en-US" altLang="zh-CN" sz="2400" baseline="-25000" dirty="0">
              <a:solidFill>
                <a:srgbClr val="330033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611560" y="277813"/>
            <a:ext cx="8075240" cy="4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§2-4</a:t>
            </a:r>
            <a:r>
              <a:rPr lang="zh-CN" altLang="en-US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电阻的</a:t>
            </a:r>
            <a:r>
              <a:rPr lang="en-US" altLang="zh-CN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形和△形联结</a:t>
            </a:r>
          </a:p>
        </p:txBody>
      </p:sp>
      <p:graphicFrame>
        <p:nvGraphicFramePr>
          <p:cNvPr id="10248" name="Object 8"/>
          <p:cNvGraphicFramePr>
            <a:graphicFrameLocks noChangeAspect="1"/>
          </p:cNvGraphicFramePr>
          <p:nvPr>
            <p:extLst/>
          </p:nvPr>
        </p:nvGraphicFramePr>
        <p:xfrm>
          <a:off x="1222751" y="2786037"/>
          <a:ext cx="2735263" cy="244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3" imgW="1066800" imgH="1206500" progId="Equation.DSMT4">
                  <p:embed/>
                </p:oleObj>
              </mc:Choice>
              <mc:Fallback>
                <p:oleObj name="Equation" r:id="rId3" imgW="1066800" imgH="1206500" progId="Equation.DSMT4">
                  <p:embed/>
                  <p:pic>
                    <p:nvPicPr>
                      <p:cNvPr id="102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751" y="2786037"/>
                        <a:ext cx="2735263" cy="244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9"/>
          <p:cNvGraphicFramePr>
            <a:graphicFrameLocks noChangeAspect="1"/>
          </p:cNvGraphicFramePr>
          <p:nvPr>
            <p:extLst/>
          </p:nvPr>
        </p:nvGraphicFramePr>
        <p:xfrm>
          <a:off x="4692278" y="2786037"/>
          <a:ext cx="3646487" cy="244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5" imgW="1422400" imgH="1206500" progId="Equation.DSMT4">
                  <p:embed/>
                </p:oleObj>
              </mc:Choice>
              <mc:Fallback>
                <p:oleObj name="Equation" r:id="rId5" imgW="1422400" imgH="1206500" progId="Equation.DSMT4">
                  <p:embed/>
                  <p:pic>
                    <p:nvPicPr>
                      <p:cNvPr id="1024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278" y="2786037"/>
                        <a:ext cx="3646487" cy="244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22751" y="5805264"/>
                <a:ext cx="2441374" cy="633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51" y="5805264"/>
                <a:ext cx="2441374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5457126" y="1218275"/>
            <a:ext cx="1923186" cy="1492529"/>
            <a:chOff x="5443687" y="3997545"/>
            <a:chExt cx="3060077" cy="2374837"/>
          </a:xfrm>
        </p:grpSpPr>
        <p:sp>
          <p:nvSpPr>
            <p:cNvPr id="52" name="Text Box 37"/>
            <p:cNvSpPr txBox="1">
              <a:spLocks noChangeArrowheads="1"/>
            </p:cNvSpPr>
            <p:nvPr/>
          </p:nvSpPr>
          <p:spPr bwMode="auto">
            <a:xfrm>
              <a:off x="6501292" y="5849823"/>
              <a:ext cx="1354568" cy="5225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R23</a:t>
              </a:r>
            </a:p>
          </p:txBody>
        </p:sp>
        <p:sp>
          <p:nvSpPr>
            <p:cNvPr id="53" name="Text Box 38"/>
            <p:cNvSpPr txBox="1">
              <a:spLocks noChangeArrowheads="1"/>
            </p:cNvSpPr>
            <p:nvPr/>
          </p:nvSpPr>
          <p:spPr bwMode="auto">
            <a:xfrm>
              <a:off x="5443687" y="4793249"/>
              <a:ext cx="1422089" cy="538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R31</a:t>
              </a:r>
            </a:p>
          </p:txBody>
        </p:sp>
        <p:sp>
          <p:nvSpPr>
            <p:cNvPr id="54" name="Text Box 39"/>
            <p:cNvSpPr txBox="1">
              <a:spLocks noChangeArrowheads="1"/>
            </p:cNvSpPr>
            <p:nvPr/>
          </p:nvSpPr>
          <p:spPr bwMode="auto">
            <a:xfrm>
              <a:off x="7588971" y="4793249"/>
              <a:ext cx="914793" cy="538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R12</a:t>
              </a:r>
            </a:p>
          </p:txBody>
        </p:sp>
        <p:sp>
          <p:nvSpPr>
            <p:cNvPr id="55" name="Oval 40"/>
            <p:cNvSpPr>
              <a:spLocks noChangeArrowheads="1"/>
            </p:cNvSpPr>
            <p:nvPr/>
          </p:nvSpPr>
          <p:spPr bwMode="auto">
            <a:xfrm>
              <a:off x="7787962" y="5652688"/>
              <a:ext cx="73025" cy="730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56" name="Oval 42"/>
            <p:cNvSpPr>
              <a:spLocks noChangeArrowheads="1"/>
            </p:cNvSpPr>
            <p:nvPr/>
          </p:nvSpPr>
          <p:spPr bwMode="auto">
            <a:xfrm>
              <a:off x="7083465" y="4428256"/>
              <a:ext cx="73025" cy="730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auto">
            <a:xfrm>
              <a:off x="6375738" y="5661496"/>
              <a:ext cx="73025" cy="730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58" name="Oval 46"/>
            <p:cNvSpPr>
              <a:spLocks noChangeArrowheads="1"/>
            </p:cNvSpPr>
            <p:nvPr/>
          </p:nvSpPr>
          <p:spPr bwMode="auto">
            <a:xfrm>
              <a:off x="6668132" y="4150932"/>
              <a:ext cx="287337" cy="2889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9" name="Oval 47"/>
            <p:cNvSpPr>
              <a:spLocks noChangeArrowheads="1"/>
            </p:cNvSpPr>
            <p:nvPr/>
          </p:nvSpPr>
          <p:spPr bwMode="auto">
            <a:xfrm>
              <a:off x="6012160" y="5463064"/>
              <a:ext cx="287337" cy="2889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0" name="Oval 48"/>
            <p:cNvSpPr>
              <a:spLocks noChangeArrowheads="1"/>
            </p:cNvSpPr>
            <p:nvPr/>
          </p:nvSpPr>
          <p:spPr bwMode="auto">
            <a:xfrm>
              <a:off x="7954654" y="5449564"/>
              <a:ext cx="287337" cy="2889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61" name="直接连接符 60"/>
            <p:cNvCxnSpPr/>
            <p:nvPr/>
          </p:nvCxnSpPr>
          <p:spPr bwMode="auto">
            <a:xfrm>
              <a:off x="7129283" y="3997545"/>
              <a:ext cx="0" cy="4399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接连接符 61"/>
            <p:cNvCxnSpPr/>
            <p:nvPr/>
          </p:nvCxnSpPr>
          <p:spPr bwMode="auto">
            <a:xfrm>
              <a:off x="6412798" y="5711861"/>
              <a:ext cx="14111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连接符 62"/>
            <p:cNvCxnSpPr/>
            <p:nvPr/>
          </p:nvCxnSpPr>
          <p:spPr bwMode="auto">
            <a:xfrm>
              <a:off x="7129283" y="4451385"/>
              <a:ext cx="726578" cy="12604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Rectangle 25"/>
            <p:cNvSpPr>
              <a:spLocks noChangeArrowheads="1"/>
            </p:cNvSpPr>
            <p:nvPr/>
          </p:nvSpPr>
          <p:spPr bwMode="auto">
            <a:xfrm rot="-1800000">
              <a:off x="7387729" y="4833614"/>
              <a:ext cx="225233" cy="576262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 bwMode="auto">
            <a:xfrm flipH="1">
              <a:off x="6412798" y="4437533"/>
              <a:ext cx="704601" cy="12604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6" name="Rectangle 26"/>
            <p:cNvSpPr>
              <a:spLocks noChangeArrowheads="1"/>
            </p:cNvSpPr>
            <p:nvPr/>
          </p:nvSpPr>
          <p:spPr bwMode="auto">
            <a:xfrm rot="1800000">
              <a:off x="6613036" y="4853773"/>
              <a:ext cx="215900" cy="5048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67" name="Rectangle 27"/>
            <p:cNvSpPr>
              <a:spLocks noChangeArrowheads="1"/>
            </p:cNvSpPr>
            <p:nvPr/>
          </p:nvSpPr>
          <p:spPr bwMode="auto">
            <a:xfrm rot="5400000">
              <a:off x="7009448" y="5463859"/>
              <a:ext cx="215900" cy="503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 bwMode="auto">
            <a:xfrm flipV="1">
              <a:off x="6013857" y="5711861"/>
              <a:ext cx="385335" cy="2750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接连接符 68"/>
            <p:cNvCxnSpPr/>
            <p:nvPr/>
          </p:nvCxnSpPr>
          <p:spPr bwMode="auto">
            <a:xfrm flipH="1" flipV="1">
              <a:off x="7855862" y="5688060"/>
              <a:ext cx="505041" cy="2612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组合 6"/>
          <p:cNvGrpSpPr/>
          <p:nvPr/>
        </p:nvGrpSpPr>
        <p:grpSpPr>
          <a:xfrm>
            <a:off x="1725550" y="1331324"/>
            <a:ext cx="1939052" cy="1413322"/>
            <a:chOff x="5677624" y="1186885"/>
            <a:chExt cx="2752736" cy="2006394"/>
          </a:xfrm>
        </p:grpSpPr>
        <p:sp>
          <p:nvSpPr>
            <p:cNvPr id="71" name="Text Box 37"/>
            <p:cNvSpPr txBox="1">
              <a:spLocks noChangeArrowheads="1"/>
            </p:cNvSpPr>
            <p:nvPr/>
          </p:nvSpPr>
          <p:spPr bwMode="auto">
            <a:xfrm>
              <a:off x="6120966" y="2276872"/>
              <a:ext cx="6477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R3</a:t>
              </a:r>
            </a:p>
          </p:txBody>
        </p:sp>
        <p:sp>
          <p:nvSpPr>
            <p:cNvPr id="72" name="Text Box 38"/>
            <p:cNvSpPr txBox="1">
              <a:spLocks noChangeArrowheads="1"/>
            </p:cNvSpPr>
            <p:nvPr/>
          </p:nvSpPr>
          <p:spPr bwMode="auto">
            <a:xfrm>
              <a:off x="7055087" y="1743433"/>
              <a:ext cx="6477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R1</a:t>
              </a:r>
            </a:p>
          </p:txBody>
        </p:sp>
        <p:sp>
          <p:nvSpPr>
            <p:cNvPr id="73" name="Text Box 39"/>
            <p:cNvSpPr txBox="1">
              <a:spLocks noChangeArrowheads="1"/>
            </p:cNvSpPr>
            <p:nvPr/>
          </p:nvSpPr>
          <p:spPr bwMode="auto">
            <a:xfrm>
              <a:off x="7380684" y="2276872"/>
              <a:ext cx="6477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R2</a:t>
              </a: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7018575" y="2414390"/>
              <a:ext cx="73025" cy="730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330033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75" name="Oval 46"/>
            <p:cNvSpPr>
              <a:spLocks noChangeArrowheads="1"/>
            </p:cNvSpPr>
            <p:nvPr/>
          </p:nvSpPr>
          <p:spPr bwMode="auto">
            <a:xfrm>
              <a:off x="7147430" y="1186885"/>
              <a:ext cx="287337" cy="2889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6" name="Oval 47"/>
            <p:cNvSpPr>
              <a:spLocks noChangeArrowheads="1"/>
            </p:cNvSpPr>
            <p:nvPr/>
          </p:nvSpPr>
          <p:spPr bwMode="auto">
            <a:xfrm>
              <a:off x="8143023" y="2904354"/>
              <a:ext cx="287337" cy="2889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7" name="Oval 48"/>
            <p:cNvSpPr>
              <a:spLocks noChangeArrowheads="1"/>
            </p:cNvSpPr>
            <p:nvPr/>
          </p:nvSpPr>
          <p:spPr bwMode="auto">
            <a:xfrm>
              <a:off x="5677624" y="2890854"/>
              <a:ext cx="287337" cy="2889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78" name="直接连接符 77"/>
            <p:cNvCxnSpPr/>
            <p:nvPr/>
          </p:nvCxnSpPr>
          <p:spPr bwMode="auto">
            <a:xfrm>
              <a:off x="7057592" y="1432799"/>
              <a:ext cx="0" cy="9981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Rectangle 27"/>
            <p:cNvSpPr>
              <a:spLocks noChangeArrowheads="1"/>
            </p:cNvSpPr>
            <p:nvPr/>
          </p:nvSpPr>
          <p:spPr bwMode="auto">
            <a:xfrm>
              <a:off x="6947137" y="1647342"/>
              <a:ext cx="215900" cy="503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 bwMode="auto">
            <a:xfrm flipV="1">
              <a:off x="6072097" y="2450904"/>
              <a:ext cx="947688" cy="5430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直接连接符 82"/>
            <p:cNvCxnSpPr/>
            <p:nvPr/>
          </p:nvCxnSpPr>
          <p:spPr bwMode="auto">
            <a:xfrm flipH="1" flipV="1">
              <a:off x="7029973" y="2445025"/>
              <a:ext cx="991885" cy="5701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0" name="Rectangle 26"/>
            <p:cNvSpPr>
              <a:spLocks noChangeArrowheads="1"/>
            </p:cNvSpPr>
            <p:nvPr/>
          </p:nvSpPr>
          <p:spPr bwMode="auto">
            <a:xfrm rot="3600000">
              <a:off x="6450989" y="2480666"/>
              <a:ext cx="215900" cy="5048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  <p:sp>
          <p:nvSpPr>
            <p:cNvPr id="79" name="Rectangle 25"/>
            <p:cNvSpPr>
              <a:spLocks noChangeArrowheads="1"/>
            </p:cNvSpPr>
            <p:nvPr/>
          </p:nvSpPr>
          <p:spPr bwMode="auto">
            <a:xfrm rot="-3600000">
              <a:off x="7407600" y="2433376"/>
              <a:ext cx="225233" cy="576262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latin typeface="+mj-lt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 bwMode="auto">
          <a:xfrm>
            <a:off x="4355976" y="1488967"/>
            <a:ext cx="0" cy="4896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5595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8C43F-F292-4AE6-892A-C86AAD67ECE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24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11560" y="914408"/>
            <a:ext cx="63722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例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2-2 </a:t>
            </a: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解法一：</a:t>
            </a:r>
            <a:r>
              <a:rPr lang="zh-CN" altLang="en-US" sz="2400" dirty="0">
                <a:solidFill>
                  <a:srgbClr val="330033"/>
                </a:solidFill>
                <a:latin typeface="Times New Roman" panose="02020603050405020304" pitchFamily="18" charset="0"/>
              </a:rPr>
              <a:t> △ 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-&gt; Y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611560" y="277813"/>
            <a:ext cx="8075240" cy="4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§2-4</a:t>
            </a:r>
            <a:r>
              <a:rPr lang="zh-CN" altLang="en-US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电阻的</a:t>
            </a:r>
            <a:r>
              <a:rPr lang="en-US" altLang="zh-CN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形和△形联结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63" t="10100" r="10551" b="46850"/>
          <a:stretch/>
        </p:blipFill>
        <p:spPr>
          <a:xfrm>
            <a:off x="1547664" y="1378070"/>
            <a:ext cx="5694201" cy="5075266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 bwMode="auto">
          <a:xfrm>
            <a:off x="2339752" y="1614795"/>
            <a:ext cx="1584176" cy="111682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5039573" y="1340768"/>
            <a:ext cx="1548651" cy="139085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2123728" y="1916832"/>
            <a:ext cx="216024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接连接符 69"/>
          <p:cNvCxnSpPr/>
          <p:nvPr/>
        </p:nvCxnSpPr>
        <p:spPr bwMode="auto">
          <a:xfrm>
            <a:off x="2483768" y="2731618"/>
            <a:ext cx="144016" cy="12613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直接连接符 83"/>
          <p:cNvCxnSpPr/>
          <p:nvPr/>
        </p:nvCxnSpPr>
        <p:spPr bwMode="auto">
          <a:xfrm flipH="1">
            <a:off x="3639073" y="2731618"/>
            <a:ext cx="104356" cy="12613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接连接符 84"/>
          <p:cNvCxnSpPr/>
          <p:nvPr/>
        </p:nvCxnSpPr>
        <p:spPr bwMode="auto">
          <a:xfrm>
            <a:off x="4823549" y="1484784"/>
            <a:ext cx="216024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接连接符 85"/>
          <p:cNvCxnSpPr/>
          <p:nvPr/>
        </p:nvCxnSpPr>
        <p:spPr bwMode="auto">
          <a:xfrm flipH="1">
            <a:off x="5076056" y="2705407"/>
            <a:ext cx="104356" cy="126131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直接连接符 86"/>
          <p:cNvCxnSpPr/>
          <p:nvPr/>
        </p:nvCxnSpPr>
        <p:spPr bwMode="auto">
          <a:xfrm>
            <a:off x="6351827" y="2718513"/>
            <a:ext cx="86971" cy="7617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21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8C43F-F292-4AE6-892A-C86AAD67ECE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24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11560" y="914408"/>
            <a:ext cx="63722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例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2-2 </a:t>
            </a: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解法二：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Y </a:t>
            </a:r>
            <a:r>
              <a:rPr lang="zh-CN" altLang="en-US" sz="2400" dirty="0">
                <a:solidFill>
                  <a:srgbClr val="330033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-&gt; </a:t>
            </a:r>
            <a:r>
              <a:rPr lang="zh-CN" altLang="en-US" sz="2400" dirty="0">
                <a:solidFill>
                  <a:srgbClr val="330033"/>
                </a:solidFill>
                <a:latin typeface="Times New Roman" panose="02020603050405020304" pitchFamily="18" charset="0"/>
              </a:rPr>
              <a:t>△</a:t>
            </a:r>
            <a:endParaRPr lang="en-US" altLang="zh-CN" sz="2400" dirty="0">
              <a:solidFill>
                <a:srgbClr val="330033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611560" y="277813"/>
            <a:ext cx="8075240" cy="4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§2-4</a:t>
            </a:r>
            <a:r>
              <a:rPr lang="zh-CN" altLang="en-US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电阻的</a:t>
            </a:r>
            <a:r>
              <a:rPr lang="en-US" altLang="zh-CN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rgbClr val="330033"/>
                </a:solidFill>
                <a:latin typeface="Times New Roman" panose="02020603050405020304" pitchFamily="18" charset="0"/>
              </a:rPr>
              <a:t>形和△形联结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12" t="59859" r="14635" b="8573"/>
          <a:stretch/>
        </p:blipFill>
        <p:spPr>
          <a:xfrm>
            <a:off x="2951828" y="1700808"/>
            <a:ext cx="5912277" cy="45347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63" t="10100" r="50093" b="70479"/>
          <a:stretch/>
        </p:blipFill>
        <p:spPr>
          <a:xfrm>
            <a:off x="0" y="1386618"/>
            <a:ext cx="2592288" cy="2289652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 bwMode="auto">
          <a:xfrm>
            <a:off x="611560" y="2060848"/>
            <a:ext cx="1152128" cy="11521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635896" y="1993340"/>
            <a:ext cx="1440160" cy="11476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 flipV="1">
            <a:off x="1403648" y="1993340"/>
            <a:ext cx="94073" cy="81307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/>
        </p:nvCxnSpPr>
        <p:spPr bwMode="auto">
          <a:xfrm>
            <a:off x="1403648" y="3203619"/>
            <a:ext cx="72008" cy="73056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/>
        </p:nvCxnSpPr>
        <p:spPr bwMode="auto">
          <a:xfrm>
            <a:off x="1763688" y="2636912"/>
            <a:ext cx="141312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/>
        </p:nvCxnSpPr>
        <p:spPr bwMode="auto">
          <a:xfrm flipV="1">
            <a:off x="4211960" y="1916832"/>
            <a:ext cx="0" cy="76509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/>
        </p:nvCxnSpPr>
        <p:spPr bwMode="auto">
          <a:xfrm>
            <a:off x="5076056" y="2564904"/>
            <a:ext cx="141312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 flipV="1">
            <a:off x="4211960" y="3136467"/>
            <a:ext cx="0" cy="76509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434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1FF2C68-400B-48C1-95F1-B36B35B7B4E2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267" name="页脚占位符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77813"/>
            <a:ext cx="8075240" cy="40322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§2-5</a:t>
            </a:r>
            <a:r>
              <a:rPr lang="zh-CN" altLang="en-US" dirty="0">
                <a:ea typeface="宋体" panose="02010600030101010101" pitchFamily="2" charset="-122"/>
              </a:rPr>
              <a:t>电压源和电流源的串联和并联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980728"/>
            <a:ext cx="4112840" cy="5150197"/>
          </a:xfrm>
        </p:spPr>
        <p:txBody>
          <a:bodyPr/>
          <a:lstStyle/>
          <a:p>
            <a:pPr eaLnBrk="1" hangingPunct="1"/>
            <a:r>
              <a:rPr lang="zh-CN" altLang="en-US" sz="2400">
                <a:ea typeface="宋体" panose="02010600030101010101" pitchFamily="2" charset="-122"/>
              </a:rPr>
              <a:t>电压源的串联</a:t>
            </a:r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1776412" y="1903413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1764258" y="3055938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2063750" y="1579563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5159375" y="1939925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3216275" y="1939925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1295" name="Text Box 31"/>
          <p:cNvSpPr txBox="1">
            <a:spLocks noChangeArrowheads="1"/>
          </p:cNvSpPr>
          <p:nvPr/>
        </p:nvSpPr>
        <p:spPr bwMode="auto">
          <a:xfrm>
            <a:off x="2208212" y="1939925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1298" name="Text Box 34"/>
          <p:cNvSpPr txBox="1">
            <a:spLocks noChangeArrowheads="1"/>
          </p:cNvSpPr>
          <p:nvPr/>
        </p:nvSpPr>
        <p:spPr bwMode="auto">
          <a:xfrm>
            <a:off x="5808662" y="1939925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1299" name="Text Box 35"/>
          <p:cNvSpPr txBox="1">
            <a:spLocks noChangeArrowheads="1"/>
          </p:cNvSpPr>
          <p:nvPr/>
        </p:nvSpPr>
        <p:spPr bwMode="auto">
          <a:xfrm>
            <a:off x="3792537" y="1939925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1300" name="Text Box 36"/>
          <p:cNvSpPr txBox="1">
            <a:spLocks noChangeArrowheads="1"/>
          </p:cNvSpPr>
          <p:nvPr/>
        </p:nvSpPr>
        <p:spPr bwMode="auto">
          <a:xfrm>
            <a:off x="2855912" y="1939925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1301" name="Text Box 37"/>
          <p:cNvSpPr txBox="1">
            <a:spLocks noChangeArrowheads="1"/>
          </p:cNvSpPr>
          <p:nvPr/>
        </p:nvSpPr>
        <p:spPr bwMode="auto">
          <a:xfrm>
            <a:off x="2495550" y="2011363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+mj-lt"/>
                <a:cs typeface="Arial" panose="020B0604020202020204" pitchFamily="34" charset="0"/>
              </a:rPr>
              <a:t>u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s1</a:t>
            </a:r>
          </a:p>
        </p:txBody>
      </p:sp>
      <p:sp>
        <p:nvSpPr>
          <p:cNvPr id="11302" name="Text Box 38"/>
          <p:cNvSpPr txBox="1">
            <a:spLocks noChangeArrowheads="1"/>
          </p:cNvSpPr>
          <p:nvPr/>
        </p:nvSpPr>
        <p:spPr bwMode="auto">
          <a:xfrm>
            <a:off x="3503612" y="2011363"/>
            <a:ext cx="576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+mj-lt"/>
                <a:cs typeface="Arial" panose="020B0604020202020204" pitchFamily="34" charset="0"/>
              </a:rPr>
              <a:t>u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s2</a:t>
            </a:r>
          </a:p>
        </p:txBody>
      </p: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5448300" y="2082800"/>
            <a:ext cx="576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u</a:t>
            </a:r>
            <a:r>
              <a:rPr lang="en-US" altLang="zh-CN" baseline="-25000" dirty="0" err="1">
                <a:latin typeface="+mj-lt"/>
                <a:cs typeface="Arial" panose="020B0604020202020204" pitchFamily="34" charset="0"/>
              </a:rPr>
              <a:t>sn</a:t>
            </a:r>
            <a:endParaRPr lang="en-US" altLang="zh-CN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305" name="Text Box 41"/>
          <p:cNvSpPr txBox="1">
            <a:spLocks noChangeArrowheads="1"/>
          </p:cNvSpPr>
          <p:nvPr/>
        </p:nvSpPr>
        <p:spPr bwMode="auto">
          <a:xfrm>
            <a:off x="1124743" y="5366543"/>
            <a:ext cx="7199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cs typeface="Arial" panose="020B0604020202020204" pitchFamily="34" charset="0"/>
              </a:rPr>
              <a:t>注意：如果</a:t>
            </a:r>
            <a:r>
              <a:rPr lang="en-US" altLang="zh-CN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 dirty="0" err="1">
                <a:cs typeface="Arial" panose="020B0604020202020204" pitchFamily="34" charset="0"/>
              </a:rPr>
              <a:t>s</a:t>
            </a:r>
            <a:r>
              <a:rPr lang="en-US" altLang="zh-CN" baseline="-25000" dirty="0" err="1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zh-CN" altLang="en-US" dirty="0">
                <a:cs typeface="Arial" panose="020B0604020202020204" pitchFamily="34" charset="0"/>
              </a:rPr>
              <a:t>与</a:t>
            </a: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 dirty="0">
                <a:cs typeface="Arial" panose="020B0604020202020204" pitchFamily="34" charset="0"/>
              </a:rPr>
              <a:t>s</a:t>
            </a:r>
            <a:r>
              <a:rPr lang="zh-CN" altLang="en-US" dirty="0">
                <a:cs typeface="Arial" panose="020B0604020202020204" pitchFamily="34" charset="0"/>
              </a:rPr>
              <a:t>的参考方向一致，</a:t>
            </a:r>
            <a:r>
              <a:rPr lang="en-US" altLang="zh-CN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 dirty="0" err="1">
                <a:cs typeface="Arial" panose="020B0604020202020204" pitchFamily="34" charset="0"/>
              </a:rPr>
              <a:t>sk</a:t>
            </a:r>
            <a:r>
              <a:rPr lang="zh-CN" altLang="en-US" dirty="0">
                <a:cs typeface="Arial" panose="020B0604020202020204" pitchFamily="34" charset="0"/>
              </a:rPr>
              <a:t>前面取“</a:t>
            </a:r>
            <a:r>
              <a:rPr lang="en-US" altLang="zh-CN" dirty="0">
                <a:cs typeface="Arial" panose="020B0604020202020204" pitchFamily="34" charset="0"/>
              </a:rPr>
              <a:t>+”</a:t>
            </a:r>
            <a:r>
              <a:rPr lang="zh-CN" altLang="en-US" dirty="0">
                <a:cs typeface="Arial" panose="020B0604020202020204" pitchFamily="34" charset="0"/>
              </a:rPr>
              <a:t>，不一致时取“</a:t>
            </a:r>
            <a:r>
              <a:rPr lang="en-US" altLang="zh-CN" dirty="0">
                <a:cs typeface="Arial" panose="020B0604020202020204" pitchFamily="34" charset="0"/>
              </a:rPr>
              <a:t>-”</a:t>
            </a:r>
            <a:r>
              <a:rPr lang="zh-CN" altLang="en-US" dirty="0">
                <a:cs typeface="Arial" panose="020B0604020202020204" pitchFamily="34" charset="0"/>
              </a:rPr>
              <a:t>。</a:t>
            </a:r>
          </a:p>
        </p:txBody>
      </p:sp>
      <p:graphicFrame>
        <p:nvGraphicFramePr>
          <p:cNvPr id="11306" name="Object 4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536667"/>
              </p:ext>
            </p:extLst>
          </p:nvPr>
        </p:nvGraphicFramePr>
        <p:xfrm>
          <a:off x="1503363" y="3725958"/>
          <a:ext cx="1617662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Equation" r:id="rId3" imgW="622080" imgH="431640" progId="Equation.DSMT4">
                  <p:embed/>
                </p:oleObj>
              </mc:Choice>
              <mc:Fallback>
                <p:oleObj name="Equation" r:id="rId3" imgW="622080" imgH="43164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63" y="3725958"/>
                        <a:ext cx="1617662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>
            <a:stCxn id="11277" idx="6"/>
          </p:cNvCxnSpPr>
          <p:nvPr/>
        </p:nvCxnSpPr>
        <p:spPr bwMode="auto">
          <a:xfrm>
            <a:off x="1847850" y="1939926"/>
            <a:ext cx="25081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连接符 44"/>
          <p:cNvCxnSpPr/>
          <p:nvPr/>
        </p:nvCxnSpPr>
        <p:spPr bwMode="auto">
          <a:xfrm flipV="1">
            <a:off x="1847850" y="3099248"/>
            <a:ext cx="4492197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/>
        </p:nvCxnSpPr>
        <p:spPr bwMode="auto">
          <a:xfrm flipV="1">
            <a:off x="6333697" y="1946275"/>
            <a:ext cx="0" cy="11461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89" name="Oval 25"/>
          <p:cNvSpPr>
            <a:spLocks noChangeArrowheads="1"/>
          </p:cNvSpPr>
          <p:nvPr/>
        </p:nvSpPr>
        <p:spPr bwMode="auto">
          <a:xfrm>
            <a:off x="2711450" y="1795463"/>
            <a:ext cx="288925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3576637" y="1795463"/>
            <a:ext cx="288925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5592762" y="1795463"/>
            <a:ext cx="288925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9" name="直接箭头连接符 8"/>
          <p:cNvCxnSpPr>
            <a:endCxn id="11295" idx="0"/>
          </p:cNvCxnSpPr>
          <p:nvPr/>
        </p:nvCxnSpPr>
        <p:spPr bwMode="auto">
          <a:xfrm>
            <a:off x="2123728" y="1939925"/>
            <a:ext cx="3361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Oval 13"/>
          <p:cNvSpPr>
            <a:spLocks noChangeArrowheads="1"/>
          </p:cNvSpPr>
          <p:nvPr/>
        </p:nvSpPr>
        <p:spPr bwMode="auto">
          <a:xfrm>
            <a:off x="3746644" y="3715618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" name="Oval 14"/>
          <p:cNvSpPr>
            <a:spLocks noChangeArrowheads="1"/>
          </p:cNvSpPr>
          <p:nvPr/>
        </p:nvSpPr>
        <p:spPr bwMode="auto">
          <a:xfrm>
            <a:off x="3734490" y="4868143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4178444" y="3752130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59" name="Text Box 36"/>
          <p:cNvSpPr txBox="1">
            <a:spLocks noChangeArrowheads="1"/>
          </p:cNvSpPr>
          <p:nvPr/>
        </p:nvSpPr>
        <p:spPr bwMode="auto">
          <a:xfrm>
            <a:off x="4826144" y="3752130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4465782" y="3823568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+mj-lt"/>
                <a:cs typeface="Arial" panose="020B0604020202020204" pitchFamily="34" charset="0"/>
              </a:rPr>
              <a:t>u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</a:t>
            </a:r>
          </a:p>
        </p:txBody>
      </p:sp>
      <p:cxnSp>
        <p:nvCxnSpPr>
          <p:cNvPr id="63" name="直接连接符 62"/>
          <p:cNvCxnSpPr>
            <a:stCxn id="52" idx="6"/>
          </p:cNvCxnSpPr>
          <p:nvPr/>
        </p:nvCxnSpPr>
        <p:spPr bwMode="auto">
          <a:xfrm>
            <a:off x="3818082" y="3752131"/>
            <a:ext cx="169322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连接符 63"/>
          <p:cNvCxnSpPr/>
          <p:nvPr/>
        </p:nvCxnSpPr>
        <p:spPr bwMode="auto">
          <a:xfrm flipV="1">
            <a:off x="3818082" y="4911454"/>
            <a:ext cx="1693221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连接符 64"/>
          <p:cNvCxnSpPr/>
          <p:nvPr/>
        </p:nvCxnSpPr>
        <p:spPr bwMode="auto">
          <a:xfrm flipV="1">
            <a:off x="5512096" y="3758480"/>
            <a:ext cx="0" cy="11461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Oval 25"/>
          <p:cNvSpPr>
            <a:spLocks noChangeArrowheads="1"/>
          </p:cNvSpPr>
          <p:nvPr/>
        </p:nvSpPr>
        <p:spPr bwMode="auto">
          <a:xfrm>
            <a:off x="4681682" y="3607668"/>
            <a:ext cx="288925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69" name="直接箭头连接符 68"/>
          <p:cNvCxnSpPr>
            <a:endCxn id="56" idx="0"/>
          </p:cNvCxnSpPr>
          <p:nvPr/>
        </p:nvCxnSpPr>
        <p:spPr bwMode="auto">
          <a:xfrm>
            <a:off x="4093960" y="3752130"/>
            <a:ext cx="3361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/>
        </p:nvCxnSpPr>
        <p:spPr bwMode="auto">
          <a:xfrm>
            <a:off x="4355976" y="1939925"/>
            <a:ext cx="686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>
            <a:off x="5042044" y="1939925"/>
            <a:ext cx="1298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AF8F39B-7F48-4774-9CC6-0F4818121439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2291" name="页脚占位符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77813"/>
            <a:ext cx="8075240" cy="41592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§2-5</a:t>
            </a:r>
            <a:r>
              <a:rPr lang="zh-CN" altLang="en-US" dirty="0">
                <a:ea typeface="宋体" panose="02010600030101010101" pitchFamily="2" charset="-122"/>
              </a:rPr>
              <a:t>电压源和电流源的串联和并联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995364"/>
            <a:ext cx="4112840" cy="5135562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电流源的并联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2220305" y="1951830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2220131" y="3104355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8" name="Text Box 20"/>
          <p:cNvSpPr txBox="1">
            <a:spLocks noChangeArrowheads="1"/>
          </p:cNvSpPr>
          <p:nvPr/>
        </p:nvSpPr>
        <p:spPr bwMode="auto">
          <a:xfrm>
            <a:off x="3290488" y="2514604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s1</a:t>
            </a:r>
          </a:p>
        </p:txBody>
      </p: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1931380" y="1627980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1859943" y="3067842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2314" name="Text Box 26"/>
          <p:cNvSpPr txBox="1">
            <a:spLocks noChangeArrowheads="1"/>
          </p:cNvSpPr>
          <p:nvPr/>
        </p:nvSpPr>
        <p:spPr bwMode="auto">
          <a:xfrm>
            <a:off x="1931380" y="2275680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2317" name="Text Box 29"/>
          <p:cNvSpPr txBox="1">
            <a:spLocks noChangeArrowheads="1"/>
          </p:cNvSpPr>
          <p:nvPr/>
        </p:nvSpPr>
        <p:spPr bwMode="auto">
          <a:xfrm>
            <a:off x="5076217" y="4581148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327" name="Oval 39"/>
          <p:cNvSpPr>
            <a:spLocks noChangeArrowheads="1"/>
          </p:cNvSpPr>
          <p:nvPr/>
        </p:nvSpPr>
        <p:spPr bwMode="auto">
          <a:xfrm>
            <a:off x="3190268" y="1951830"/>
            <a:ext cx="71437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29" name="Oval 41"/>
          <p:cNvSpPr>
            <a:spLocks noChangeArrowheads="1"/>
          </p:cNvSpPr>
          <p:nvPr/>
        </p:nvSpPr>
        <p:spPr bwMode="auto">
          <a:xfrm>
            <a:off x="3190268" y="3104355"/>
            <a:ext cx="71437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31" name="Oval 43"/>
          <p:cNvSpPr>
            <a:spLocks noChangeArrowheads="1"/>
          </p:cNvSpPr>
          <p:nvPr/>
        </p:nvSpPr>
        <p:spPr bwMode="auto">
          <a:xfrm>
            <a:off x="3083905" y="2311820"/>
            <a:ext cx="288925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33" name="Text Box 45"/>
          <p:cNvSpPr txBox="1">
            <a:spLocks noChangeArrowheads="1"/>
          </p:cNvSpPr>
          <p:nvPr/>
        </p:nvSpPr>
        <p:spPr bwMode="auto">
          <a:xfrm>
            <a:off x="4261988" y="2532061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s2</a:t>
            </a:r>
          </a:p>
        </p:txBody>
      </p:sp>
      <p:sp>
        <p:nvSpPr>
          <p:cNvPr id="12334" name="Text Box 46"/>
          <p:cNvSpPr txBox="1">
            <a:spLocks noChangeArrowheads="1"/>
          </p:cNvSpPr>
          <p:nvPr/>
        </p:nvSpPr>
        <p:spPr bwMode="auto">
          <a:xfrm>
            <a:off x="5815239" y="2538586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baseline="-25000" dirty="0" err="1">
                <a:latin typeface="+mj-lt"/>
                <a:cs typeface="Arial" panose="020B0604020202020204" pitchFamily="34" charset="0"/>
              </a:rPr>
              <a:t>sn</a:t>
            </a:r>
            <a:endParaRPr lang="en-US" altLang="zh-CN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344" name="Text Box 56"/>
          <p:cNvSpPr txBox="1">
            <a:spLocks noChangeArrowheads="1"/>
          </p:cNvSpPr>
          <p:nvPr/>
        </p:nvSpPr>
        <p:spPr bwMode="auto">
          <a:xfrm>
            <a:off x="1365924" y="5532400"/>
            <a:ext cx="7199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cs typeface="Arial" panose="020B0604020202020204" pitchFamily="34" charset="0"/>
              </a:rPr>
              <a:t>注意：如果</a:t>
            </a:r>
            <a:r>
              <a:rPr lang="en-US" altLang="zh-CN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 err="1">
                <a:cs typeface="Arial" panose="020B0604020202020204" pitchFamily="34" charset="0"/>
              </a:rPr>
              <a:t>s</a:t>
            </a:r>
            <a:r>
              <a:rPr lang="en-US" altLang="zh-CN" baseline="-25000" dirty="0" err="1">
                <a:latin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zh-CN" altLang="en-US" dirty="0">
                <a:cs typeface="Arial" panose="020B0604020202020204" pitchFamily="34" charset="0"/>
              </a:rPr>
              <a:t>与</a:t>
            </a: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s</a:t>
            </a:r>
            <a:r>
              <a:rPr lang="zh-CN" altLang="en-US" dirty="0">
                <a:cs typeface="Arial" panose="020B0604020202020204" pitchFamily="34" charset="0"/>
              </a:rPr>
              <a:t>的参考方向一致，</a:t>
            </a:r>
            <a:r>
              <a:rPr lang="en-US" altLang="zh-CN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 err="1">
                <a:cs typeface="Arial" panose="020B0604020202020204" pitchFamily="34" charset="0"/>
              </a:rPr>
              <a:t>sk</a:t>
            </a:r>
            <a:r>
              <a:rPr lang="zh-CN" altLang="en-US" dirty="0">
                <a:cs typeface="Arial" panose="020B0604020202020204" pitchFamily="34" charset="0"/>
              </a:rPr>
              <a:t>前面取“</a:t>
            </a:r>
            <a:r>
              <a:rPr lang="en-US" altLang="zh-CN" dirty="0">
                <a:cs typeface="Arial" panose="020B0604020202020204" pitchFamily="34" charset="0"/>
              </a:rPr>
              <a:t>+”</a:t>
            </a:r>
            <a:r>
              <a:rPr lang="zh-CN" altLang="en-US" dirty="0">
                <a:cs typeface="Arial" panose="020B0604020202020204" pitchFamily="34" charset="0"/>
              </a:rPr>
              <a:t>，不一致时取“</a:t>
            </a:r>
            <a:r>
              <a:rPr lang="en-US" altLang="zh-CN" dirty="0">
                <a:cs typeface="Arial" panose="020B0604020202020204" pitchFamily="34" charset="0"/>
              </a:rPr>
              <a:t>-”</a:t>
            </a:r>
            <a:r>
              <a:rPr lang="zh-CN" altLang="en-US" dirty="0">
                <a:cs typeface="Arial" panose="020B0604020202020204" pitchFamily="34" charset="0"/>
              </a:rPr>
              <a:t>。</a:t>
            </a:r>
          </a:p>
        </p:txBody>
      </p:sp>
      <p:graphicFrame>
        <p:nvGraphicFramePr>
          <p:cNvPr id="12347" name="Object 5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41232135"/>
              </p:ext>
            </p:extLst>
          </p:nvPr>
        </p:nvGraphicFramePr>
        <p:xfrm>
          <a:off x="1490181" y="3827065"/>
          <a:ext cx="148590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7" name="Equation" r:id="rId3" imgW="571252" imgH="431613" progId="Equation.DSMT4">
                  <p:embed/>
                </p:oleObj>
              </mc:Choice>
              <mc:Fallback>
                <p:oleObj name="Equation" r:id="rId3" imgW="571252" imgH="431613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181" y="3827065"/>
                        <a:ext cx="1485900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>
            <a:stCxn id="12331" idx="2"/>
            <a:endCxn id="12331" idx="6"/>
          </p:cNvCxnSpPr>
          <p:nvPr/>
        </p:nvCxnSpPr>
        <p:spPr bwMode="auto">
          <a:xfrm>
            <a:off x="3083905" y="2456283"/>
            <a:ext cx="2889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连接符 65"/>
          <p:cNvCxnSpPr/>
          <p:nvPr/>
        </p:nvCxnSpPr>
        <p:spPr bwMode="auto">
          <a:xfrm flipV="1">
            <a:off x="2291743" y="1981992"/>
            <a:ext cx="2518990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箭头连接符 66"/>
          <p:cNvCxnSpPr/>
          <p:nvPr/>
        </p:nvCxnSpPr>
        <p:spPr bwMode="auto">
          <a:xfrm>
            <a:off x="2567621" y="1981991"/>
            <a:ext cx="3361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/>
        </p:nvCxnSpPr>
        <p:spPr bwMode="auto">
          <a:xfrm>
            <a:off x="4810733" y="1981991"/>
            <a:ext cx="4575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/>
        </p:nvCxnSpPr>
        <p:spPr bwMode="auto">
          <a:xfrm>
            <a:off x="5268305" y="1981991"/>
            <a:ext cx="4794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>
            <a:stCxn id="12331" idx="0"/>
          </p:cNvCxnSpPr>
          <p:nvPr/>
        </p:nvCxnSpPr>
        <p:spPr bwMode="auto">
          <a:xfrm flipV="1">
            <a:off x="3228368" y="1987970"/>
            <a:ext cx="0" cy="3238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接连接符 76"/>
          <p:cNvCxnSpPr/>
          <p:nvPr/>
        </p:nvCxnSpPr>
        <p:spPr bwMode="auto">
          <a:xfrm flipV="1">
            <a:off x="3228368" y="2600745"/>
            <a:ext cx="0" cy="5401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/>
          <p:cNvCxnSpPr/>
          <p:nvPr/>
        </p:nvCxnSpPr>
        <p:spPr bwMode="auto">
          <a:xfrm>
            <a:off x="3228368" y="2721942"/>
            <a:ext cx="0" cy="1309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直接连接符 80"/>
          <p:cNvCxnSpPr/>
          <p:nvPr/>
        </p:nvCxnSpPr>
        <p:spPr bwMode="auto">
          <a:xfrm flipV="1">
            <a:off x="2291743" y="3140868"/>
            <a:ext cx="2518990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接连接符 81"/>
          <p:cNvCxnSpPr/>
          <p:nvPr/>
        </p:nvCxnSpPr>
        <p:spPr bwMode="auto">
          <a:xfrm>
            <a:off x="4810733" y="3140867"/>
            <a:ext cx="4575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接连接符 82"/>
          <p:cNvCxnSpPr/>
          <p:nvPr/>
        </p:nvCxnSpPr>
        <p:spPr bwMode="auto">
          <a:xfrm>
            <a:off x="5268305" y="3140867"/>
            <a:ext cx="4794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Oval 39"/>
          <p:cNvSpPr>
            <a:spLocks noChangeArrowheads="1"/>
          </p:cNvSpPr>
          <p:nvPr/>
        </p:nvSpPr>
        <p:spPr bwMode="auto">
          <a:xfrm>
            <a:off x="4167835" y="1951830"/>
            <a:ext cx="71437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" name="Oval 41"/>
          <p:cNvSpPr>
            <a:spLocks noChangeArrowheads="1"/>
          </p:cNvSpPr>
          <p:nvPr/>
        </p:nvSpPr>
        <p:spPr bwMode="auto">
          <a:xfrm>
            <a:off x="4167835" y="3104355"/>
            <a:ext cx="71437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" name="Oval 43"/>
          <p:cNvSpPr>
            <a:spLocks noChangeArrowheads="1"/>
          </p:cNvSpPr>
          <p:nvPr/>
        </p:nvSpPr>
        <p:spPr bwMode="auto">
          <a:xfrm>
            <a:off x="4061472" y="2311820"/>
            <a:ext cx="288925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94" name="直接连接符 93"/>
          <p:cNvCxnSpPr>
            <a:stCxn id="93" idx="2"/>
            <a:endCxn id="93" idx="6"/>
          </p:cNvCxnSpPr>
          <p:nvPr/>
        </p:nvCxnSpPr>
        <p:spPr bwMode="auto">
          <a:xfrm>
            <a:off x="4061472" y="2456283"/>
            <a:ext cx="2889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直接连接符 94"/>
          <p:cNvCxnSpPr>
            <a:stCxn id="93" idx="0"/>
          </p:cNvCxnSpPr>
          <p:nvPr/>
        </p:nvCxnSpPr>
        <p:spPr bwMode="auto">
          <a:xfrm flipV="1">
            <a:off x="4205935" y="1987970"/>
            <a:ext cx="0" cy="3238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接连接符 95"/>
          <p:cNvCxnSpPr/>
          <p:nvPr/>
        </p:nvCxnSpPr>
        <p:spPr bwMode="auto">
          <a:xfrm flipV="1">
            <a:off x="4205935" y="2600745"/>
            <a:ext cx="0" cy="5401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接箭头连接符 96"/>
          <p:cNvCxnSpPr/>
          <p:nvPr/>
        </p:nvCxnSpPr>
        <p:spPr bwMode="auto">
          <a:xfrm>
            <a:off x="4205935" y="2721942"/>
            <a:ext cx="0" cy="1309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Oval 43"/>
          <p:cNvSpPr>
            <a:spLocks noChangeArrowheads="1"/>
          </p:cNvSpPr>
          <p:nvPr/>
        </p:nvSpPr>
        <p:spPr bwMode="auto">
          <a:xfrm>
            <a:off x="5597751" y="2311820"/>
            <a:ext cx="288925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101" name="直接连接符 100"/>
          <p:cNvCxnSpPr>
            <a:stCxn id="100" idx="2"/>
            <a:endCxn id="100" idx="6"/>
          </p:cNvCxnSpPr>
          <p:nvPr/>
        </p:nvCxnSpPr>
        <p:spPr bwMode="auto">
          <a:xfrm>
            <a:off x="5597751" y="2456283"/>
            <a:ext cx="2889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直接连接符 101"/>
          <p:cNvCxnSpPr>
            <a:stCxn id="100" idx="0"/>
          </p:cNvCxnSpPr>
          <p:nvPr/>
        </p:nvCxnSpPr>
        <p:spPr bwMode="auto">
          <a:xfrm flipV="1">
            <a:off x="5742214" y="1987970"/>
            <a:ext cx="0" cy="3238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直接连接符 102"/>
          <p:cNvCxnSpPr/>
          <p:nvPr/>
        </p:nvCxnSpPr>
        <p:spPr bwMode="auto">
          <a:xfrm flipV="1">
            <a:off x="5742214" y="2600745"/>
            <a:ext cx="0" cy="5401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直接箭头连接符 103"/>
          <p:cNvCxnSpPr/>
          <p:nvPr/>
        </p:nvCxnSpPr>
        <p:spPr bwMode="auto">
          <a:xfrm>
            <a:off x="5742214" y="2721942"/>
            <a:ext cx="0" cy="1309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Oval 12"/>
          <p:cNvSpPr>
            <a:spLocks noChangeArrowheads="1"/>
          </p:cNvSpPr>
          <p:nvPr/>
        </p:nvSpPr>
        <p:spPr bwMode="auto">
          <a:xfrm>
            <a:off x="3990034" y="3943480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" name="Oval 13"/>
          <p:cNvSpPr>
            <a:spLocks noChangeArrowheads="1"/>
          </p:cNvSpPr>
          <p:nvPr/>
        </p:nvSpPr>
        <p:spPr bwMode="auto">
          <a:xfrm>
            <a:off x="3989860" y="5096005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" name="Text Box 21"/>
          <p:cNvSpPr txBox="1">
            <a:spLocks noChangeArrowheads="1"/>
          </p:cNvSpPr>
          <p:nvPr/>
        </p:nvSpPr>
        <p:spPr bwMode="auto">
          <a:xfrm>
            <a:off x="3701109" y="3619630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08" name="Text Box 23"/>
          <p:cNvSpPr txBox="1">
            <a:spLocks noChangeArrowheads="1"/>
          </p:cNvSpPr>
          <p:nvPr/>
        </p:nvSpPr>
        <p:spPr bwMode="auto">
          <a:xfrm>
            <a:off x="3629672" y="5059492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09" name="Text Box 26"/>
          <p:cNvSpPr txBox="1">
            <a:spLocks noChangeArrowheads="1"/>
          </p:cNvSpPr>
          <p:nvPr/>
        </p:nvSpPr>
        <p:spPr bwMode="auto">
          <a:xfrm>
            <a:off x="3701109" y="4267330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12" name="Oval 43"/>
          <p:cNvSpPr>
            <a:spLocks noChangeArrowheads="1"/>
          </p:cNvSpPr>
          <p:nvPr/>
        </p:nvSpPr>
        <p:spPr bwMode="auto">
          <a:xfrm>
            <a:off x="4853634" y="4303470"/>
            <a:ext cx="288925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113" name="直接连接符 112"/>
          <p:cNvCxnSpPr>
            <a:stCxn id="112" idx="2"/>
            <a:endCxn id="112" idx="6"/>
          </p:cNvCxnSpPr>
          <p:nvPr/>
        </p:nvCxnSpPr>
        <p:spPr bwMode="auto">
          <a:xfrm>
            <a:off x="4853634" y="4447933"/>
            <a:ext cx="2889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接连接符 114"/>
          <p:cNvCxnSpPr>
            <a:stCxn id="112" idx="0"/>
          </p:cNvCxnSpPr>
          <p:nvPr/>
        </p:nvCxnSpPr>
        <p:spPr bwMode="auto">
          <a:xfrm flipV="1">
            <a:off x="4998097" y="3979620"/>
            <a:ext cx="0" cy="3238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直接连接符 115"/>
          <p:cNvCxnSpPr/>
          <p:nvPr/>
        </p:nvCxnSpPr>
        <p:spPr bwMode="auto">
          <a:xfrm flipV="1">
            <a:off x="4998097" y="4592395"/>
            <a:ext cx="0" cy="5401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接箭头连接符 116"/>
          <p:cNvCxnSpPr/>
          <p:nvPr/>
        </p:nvCxnSpPr>
        <p:spPr bwMode="auto">
          <a:xfrm>
            <a:off x="4998097" y="4738166"/>
            <a:ext cx="0" cy="1309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接连接符 117"/>
          <p:cNvCxnSpPr/>
          <p:nvPr/>
        </p:nvCxnSpPr>
        <p:spPr bwMode="auto">
          <a:xfrm flipV="1">
            <a:off x="4061472" y="5132519"/>
            <a:ext cx="936625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接连接符 119"/>
          <p:cNvCxnSpPr/>
          <p:nvPr/>
        </p:nvCxnSpPr>
        <p:spPr bwMode="auto">
          <a:xfrm flipV="1">
            <a:off x="4061472" y="3980489"/>
            <a:ext cx="936625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C496238-37AD-4F1A-A973-609FB3DFD649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331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§2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电压源和电流源的串联和并联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52736"/>
            <a:ext cx="8077200" cy="5113114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注意：</a:t>
            </a:r>
          </a:p>
          <a:p>
            <a:pPr marL="457200" indent="-457200" eaLnBrk="1" hangingPunct="1">
              <a:spcBef>
                <a:spcPts val="1800"/>
              </a:spcBef>
              <a:buClrTx/>
              <a:buFont typeface="+mj-lt"/>
              <a:buAutoNum type="arabicPeriod"/>
            </a:pPr>
            <a:r>
              <a:rPr lang="zh-CN" altLang="en-US" sz="2400" dirty="0">
                <a:ea typeface="宋体" panose="02010600030101010101" pitchFamily="2" charset="-122"/>
              </a:rPr>
              <a:t>只有电压相等、极性一致的电压源才允许并联；</a:t>
            </a:r>
          </a:p>
          <a:p>
            <a:pPr marL="457200" indent="-457200" eaLnBrk="1" hangingPunct="1">
              <a:spcBef>
                <a:spcPts val="1800"/>
              </a:spcBef>
              <a:buClrTx/>
              <a:buFont typeface="+mj-lt"/>
              <a:buAutoNum type="arabicPeriod"/>
            </a:pPr>
            <a:r>
              <a:rPr lang="zh-CN" altLang="en-US" sz="2400" dirty="0">
                <a:ea typeface="宋体" panose="02010600030101010101" pitchFamily="2" charset="-122"/>
              </a:rPr>
              <a:t>只有电流相等、方向一致的电流源才允许串联；</a:t>
            </a:r>
          </a:p>
          <a:p>
            <a:pPr marL="457200" indent="-457200" eaLnBrk="1" hangingPunct="1">
              <a:spcBef>
                <a:spcPts val="1800"/>
              </a:spcBef>
              <a:buClrTx/>
              <a:buFont typeface="+mj-lt"/>
              <a:buAutoNum type="arabicPeriod"/>
            </a:pPr>
            <a:r>
              <a:rPr lang="zh-CN" altLang="en-US" sz="2400" dirty="0">
                <a:ea typeface="宋体" panose="02010600030101010101" pitchFamily="2" charset="-122"/>
              </a:rPr>
              <a:t>一个电压源与其他元件并联的支路，可等效为一个电压源；</a:t>
            </a:r>
          </a:p>
          <a:p>
            <a:pPr marL="457200" indent="-457200" eaLnBrk="1" hangingPunct="1">
              <a:spcBef>
                <a:spcPts val="1800"/>
              </a:spcBef>
              <a:buClrTx/>
              <a:buFont typeface="+mj-lt"/>
              <a:buAutoNum type="arabicPeriod"/>
            </a:pPr>
            <a:r>
              <a:rPr lang="zh-CN" altLang="en-US" sz="2400" dirty="0">
                <a:ea typeface="宋体" panose="02010600030101010101" pitchFamily="2" charset="-122"/>
              </a:rPr>
              <a:t>一个电流源与其他元件串联的支路，可等效为一个电流源；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AAA4D5A-BA02-472B-A430-7104C0059582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433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§2-6 </a:t>
            </a:r>
            <a:r>
              <a:rPr lang="zh-CN" altLang="en-US" sz="3200" dirty="0">
                <a:ea typeface="宋体" panose="02010600030101010101" pitchFamily="2" charset="-122"/>
              </a:rPr>
              <a:t>实际电源的两种模型及其等效变换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实际电压源</a:t>
            </a:r>
          </a:p>
        </p:txBody>
      </p:sp>
      <p:sp>
        <p:nvSpPr>
          <p:cNvPr id="14342" name="Oval 4"/>
          <p:cNvSpPr>
            <a:spLocks noChangeArrowheads="1"/>
          </p:cNvSpPr>
          <p:nvPr/>
        </p:nvSpPr>
        <p:spPr bwMode="auto">
          <a:xfrm>
            <a:off x="1798638" y="335756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1546225" y="2997200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4346" name="Text Box 8"/>
          <p:cNvSpPr txBox="1">
            <a:spLocks noChangeArrowheads="1"/>
          </p:cNvSpPr>
          <p:nvPr/>
        </p:nvSpPr>
        <p:spPr bwMode="auto">
          <a:xfrm>
            <a:off x="1546225" y="3646488"/>
            <a:ext cx="360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_</a:t>
            </a:r>
          </a:p>
        </p:txBody>
      </p:sp>
      <p:sp>
        <p:nvSpPr>
          <p:cNvPr id="14347" name="Text Box 9"/>
          <p:cNvSpPr txBox="1">
            <a:spLocks noChangeArrowheads="1"/>
          </p:cNvSpPr>
          <p:nvPr/>
        </p:nvSpPr>
        <p:spPr bwMode="auto">
          <a:xfrm>
            <a:off x="1258888" y="3286125"/>
            <a:ext cx="720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>
                <a:cs typeface="Arial" panose="020B0604020202020204" pitchFamily="34" charset="0"/>
              </a:rPr>
              <a:t>s</a:t>
            </a:r>
          </a:p>
        </p:txBody>
      </p:sp>
      <p:sp>
        <p:nvSpPr>
          <p:cNvPr id="14354" name="Text Box 16"/>
          <p:cNvSpPr txBox="1">
            <a:spLocks noChangeArrowheads="1"/>
          </p:cNvSpPr>
          <p:nvPr/>
        </p:nvSpPr>
        <p:spPr bwMode="auto">
          <a:xfrm>
            <a:off x="1403350" y="2565400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 R</a:t>
            </a:r>
            <a:r>
              <a:rPr lang="en-US" altLang="zh-CN" baseline="-25000">
                <a:cs typeface="Arial" panose="020B0604020202020204" pitchFamily="34" charset="0"/>
              </a:rPr>
              <a:t>s</a:t>
            </a:r>
          </a:p>
        </p:txBody>
      </p:sp>
      <p:sp>
        <p:nvSpPr>
          <p:cNvPr id="14355" name="Text Box 17"/>
          <p:cNvSpPr txBox="1">
            <a:spLocks noChangeArrowheads="1"/>
          </p:cNvSpPr>
          <p:nvPr/>
        </p:nvSpPr>
        <p:spPr bwMode="auto">
          <a:xfrm>
            <a:off x="3203575" y="3068638"/>
            <a:ext cx="576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+mj-lt"/>
                <a:cs typeface="Arial" panose="020B0604020202020204" pitchFamily="34" charset="0"/>
              </a:rPr>
              <a:t> R</a:t>
            </a:r>
            <a:r>
              <a:rPr lang="en-US" altLang="zh-CN" baseline="-25000">
                <a:latin typeface="+mj-lt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4357" name="Text Box 19"/>
          <p:cNvSpPr txBox="1">
            <a:spLocks noChangeArrowheads="1"/>
          </p:cNvSpPr>
          <p:nvPr/>
        </p:nvSpPr>
        <p:spPr bwMode="auto">
          <a:xfrm>
            <a:off x="2268538" y="2133600"/>
            <a:ext cx="215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4358" name="Text Box 20"/>
          <p:cNvSpPr txBox="1">
            <a:spLocks noChangeArrowheads="1"/>
          </p:cNvSpPr>
          <p:nvPr/>
        </p:nvSpPr>
        <p:spPr bwMode="auto">
          <a:xfrm>
            <a:off x="2976563" y="2133600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+</a:t>
            </a:r>
          </a:p>
        </p:txBody>
      </p:sp>
      <p:sp>
        <p:nvSpPr>
          <p:cNvPr id="14359" name="Text Box 21"/>
          <p:cNvSpPr txBox="1">
            <a:spLocks noChangeArrowheads="1"/>
          </p:cNvSpPr>
          <p:nvPr/>
        </p:nvSpPr>
        <p:spPr bwMode="auto">
          <a:xfrm>
            <a:off x="2976563" y="4005263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_</a:t>
            </a:r>
          </a:p>
        </p:txBody>
      </p:sp>
      <p:sp>
        <p:nvSpPr>
          <p:cNvPr id="14360" name="Text Box 22"/>
          <p:cNvSpPr txBox="1">
            <a:spLocks noChangeArrowheads="1"/>
          </p:cNvSpPr>
          <p:nvPr/>
        </p:nvSpPr>
        <p:spPr bwMode="auto">
          <a:xfrm>
            <a:off x="2844503" y="31416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4363" name="Line 25"/>
          <p:cNvSpPr>
            <a:spLocks noChangeShapeType="1"/>
          </p:cNvSpPr>
          <p:nvPr/>
        </p:nvSpPr>
        <p:spPr bwMode="auto">
          <a:xfrm>
            <a:off x="4643438" y="2636838"/>
            <a:ext cx="1787525" cy="1500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64" name="Text Box 26"/>
          <p:cNvSpPr txBox="1">
            <a:spLocks noChangeArrowheads="1"/>
          </p:cNvSpPr>
          <p:nvPr/>
        </p:nvSpPr>
        <p:spPr bwMode="auto">
          <a:xfrm>
            <a:off x="4356100" y="2205038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4365" name="Text Box 27"/>
          <p:cNvSpPr txBox="1">
            <a:spLocks noChangeArrowheads="1"/>
          </p:cNvSpPr>
          <p:nvPr/>
        </p:nvSpPr>
        <p:spPr bwMode="auto">
          <a:xfrm>
            <a:off x="6877050" y="4149725"/>
            <a:ext cx="215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4366" name="Text Box 28"/>
          <p:cNvSpPr txBox="1">
            <a:spLocks noChangeArrowheads="1"/>
          </p:cNvSpPr>
          <p:nvPr/>
        </p:nvSpPr>
        <p:spPr bwMode="auto">
          <a:xfrm>
            <a:off x="4716463" y="2405857"/>
            <a:ext cx="504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4367" name="Text Box 29"/>
          <p:cNvSpPr txBox="1">
            <a:spLocks noChangeArrowheads="1"/>
          </p:cNvSpPr>
          <p:nvPr/>
        </p:nvSpPr>
        <p:spPr bwMode="auto">
          <a:xfrm>
            <a:off x="6121400" y="3658479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 dirty="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zh-CN" baseline="-25000" dirty="0" err="1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endParaRPr lang="en-US" altLang="zh-CN" baseline="-25000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368" name="Text Box 30"/>
          <p:cNvSpPr txBox="1">
            <a:spLocks noChangeArrowheads="1"/>
          </p:cNvSpPr>
          <p:nvPr/>
        </p:nvSpPr>
        <p:spPr bwMode="auto">
          <a:xfrm>
            <a:off x="1476375" y="4437063"/>
            <a:ext cx="2087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 dirty="0">
                <a:latin typeface="+mj-lt"/>
                <a:cs typeface="Arial" panose="020B0604020202020204" pitchFamily="34" charset="0"/>
              </a:rPr>
              <a:t>u=u</a:t>
            </a:r>
            <a:r>
              <a:rPr lang="en-US" altLang="zh-CN" sz="2400" i="1" baseline="-25000" dirty="0">
                <a:latin typeface="+mj-lt"/>
                <a:cs typeface="Arial" panose="020B0604020202020204" pitchFamily="34" charset="0"/>
              </a:rPr>
              <a:t>s </a:t>
            </a:r>
            <a:r>
              <a:rPr lang="en-US" altLang="zh-CN" sz="2400" i="1" dirty="0">
                <a:latin typeface="+mj-lt"/>
                <a:cs typeface="Arial" panose="020B0604020202020204" pitchFamily="34" charset="0"/>
              </a:rPr>
              <a:t>- </a:t>
            </a:r>
            <a:r>
              <a:rPr lang="en-US" altLang="zh-CN" sz="2400" dirty="0" err="1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sz="2400" i="1" baseline="-25000" dirty="0" err="1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sz="2400" i="1" dirty="0" err="1">
                <a:latin typeface="+mj-lt"/>
                <a:cs typeface="Arial" panose="020B0604020202020204" pitchFamily="34" charset="0"/>
              </a:rPr>
              <a:t>i</a:t>
            </a:r>
            <a:endParaRPr lang="en-US" altLang="zh-CN" sz="2400" i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369" name="Text Box 31"/>
          <p:cNvSpPr txBox="1">
            <a:spLocks noChangeArrowheads="1"/>
          </p:cNvSpPr>
          <p:nvPr/>
        </p:nvSpPr>
        <p:spPr bwMode="auto">
          <a:xfrm>
            <a:off x="4643438" y="4581525"/>
            <a:ext cx="2447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cs typeface="Arial" panose="020B0604020202020204" pitchFamily="34" charset="0"/>
              </a:rPr>
              <a:t>端口的伏安特性曲线</a:t>
            </a:r>
          </a:p>
        </p:txBody>
      </p:sp>
      <p:sp>
        <p:nvSpPr>
          <p:cNvPr id="14370" name="Text Box 32"/>
          <p:cNvSpPr txBox="1">
            <a:spLocks noChangeArrowheads="1"/>
          </p:cNvSpPr>
          <p:nvPr/>
        </p:nvSpPr>
        <p:spPr bwMode="auto">
          <a:xfrm>
            <a:off x="1547813" y="5373688"/>
            <a:ext cx="4752975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+mj-lt"/>
                <a:cs typeface="Arial" panose="020B0604020202020204" pitchFamily="34" charset="0"/>
              </a:rPr>
              <a:t>当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L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=∞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，即开路时，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u 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= 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u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，称为开路电压；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+mj-lt"/>
                <a:cs typeface="Arial" panose="020B0604020202020204" pitchFamily="34" charset="0"/>
              </a:rPr>
              <a:t>当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L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=0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，即短路时，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= 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u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/</a:t>
            </a:r>
            <a:r>
              <a:rPr lang="en-US" altLang="zh-CN" dirty="0" err="1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 err="1">
                <a:latin typeface="+mj-lt"/>
                <a:cs typeface="Arial" panose="020B0604020202020204" pitchFamily="34" charset="0"/>
              </a:rPr>
              <a:t>s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，称为短路电流；</a:t>
            </a:r>
          </a:p>
          <a:p>
            <a:pPr eaLnBrk="1" hangingPunct="1"/>
            <a:endParaRPr lang="en-US" altLang="zh-CN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1979613" y="2420938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8" name="Rectangle 10"/>
          <p:cNvSpPr>
            <a:spLocks noChangeArrowheads="1"/>
          </p:cNvSpPr>
          <p:nvPr/>
        </p:nvSpPr>
        <p:spPr bwMode="auto">
          <a:xfrm>
            <a:off x="1908175" y="2708275"/>
            <a:ext cx="142875" cy="2889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 bwMode="auto">
          <a:xfrm>
            <a:off x="3263900" y="2420938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1" name="Rectangle 13"/>
          <p:cNvSpPr>
            <a:spLocks noChangeArrowheads="1"/>
          </p:cNvSpPr>
          <p:nvPr/>
        </p:nvSpPr>
        <p:spPr bwMode="auto">
          <a:xfrm>
            <a:off x="3203575" y="2924175"/>
            <a:ext cx="144463" cy="6492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979613" y="2420938"/>
            <a:ext cx="12842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1979613" y="4145515"/>
            <a:ext cx="12842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/>
          <p:cNvCxnSpPr/>
          <p:nvPr/>
        </p:nvCxnSpPr>
        <p:spPr bwMode="auto">
          <a:xfrm>
            <a:off x="2159000" y="2420938"/>
            <a:ext cx="3968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/>
          <p:nvPr/>
        </p:nvCxnSpPr>
        <p:spPr bwMode="auto">
          <a:xfrm flipV="1">
            <a:off x="4644008" y="2245578"/>
            <a:ext cx="0" cy="2191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/>
          <p:nvPr/>
        </p:nvCxnSpPr>
        <p:spPr bwMode="auto">
          <a:xfrm>
            <a:off x="4427984" y="4149080"/>
            <a:ext cx="266337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矩形 15"/>
          <p:cNvSpPr/>
          <p:nvPr/>
        </p:nvSpPr>
        <p:spPr>
          <a:xfrm>
            <a:off x="4903867" y="20291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Arial" panose="020B0604020202020204" pitchFamily="34" charset="0"/>
              </a:rPr>
              <a:t>开路电压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98234" y="3694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Arial" panose="020B0604020202020204" pitchFamily="34" charset="0"/>
              </a:rPr>
              <a:t>短路电流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H="1">
            <a:off x="4716463" y="2259745"/>
            <a:ext cx="252412" cy="329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箭头连接符 54"/>
          <p:cNvCxnSpPr/>
          <p:nvPr/>
        </p:nvCxnSpPr>
        <p:spPr bwMode="auto">
          <a:xfrm flipH="1">
            <a:off x="6520781" y="3910629"/>
            <a:ext cx="677453" cy="214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8"/>
            <a:ext cx="7989888" cy="503431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等效电路的概念</a:t>
            </a:r>
          </a:p>
        </p:txBody>
      </p:sp>
      <p:sp>
        <p:nvSpPr>
          <p:cNvPr id="409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0E688E1-5372-4AEA-8167-83B6BBA69520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9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§2-2</a:t>
            </a:r>
            <a:r>
              <a:rPr lang="zh-CN" altLang="en-US" dirty="0">
                <a:ea typeface="宋体" panose="02010600030101010101" pitchFamily="2" charset="-122"/>
              </a:rPr>
              <a:t>等效电路的概念</a:t>
            </a:r>
          </a:p>
        </p:txBody>
      </p:sp>
      <p:sp>
        <p:nvSpPr>
          <p:cNvPr id="4104" name="Rectangle 12"/>
          <p:cNvSpPr>
            <a:spLocks noChangeArrowheads="1"/>
          </p:cNvSpPr>
          <p:nvPr/>
        </p:nvSpPr>
        <p:spPr bwMode="auto">
          <a:xfrm>
            <a:off x="1835249" y="3574182"/>
            <a:ext cx="1079500" cy="10080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N1’</a:t>
            </a:r>
          </a:p>
        </p:txBody>
      </p:sp>
      <p:sp>
        <p:nvSpPr>
          <p:cNvPr id="4107" name="Oval 15"/>
          <p:cNvSpPr>
            <a:spLocks noChangeArrowheads="1"/>
          </p:cNvSpPr>
          <p:nvPr/>
        </p:nvSpPr>
        <p:spPr bwMode="auto">
          <a:xfrm>
            <a:off x="3635474" y="3826595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8" name="Oval 16"/>
          <p:cNvSpPr>
            <a:spLocks noChangeArrowheads="1"/>
          </p:cNvSpPr>
          <p:nvPr/>
        </p:nvSpPr>
        <p:spPr bwMode="auto">
          <a:xfrm>
            <a:off x="3635474" y="4258395"/>
            <a:ext cx="73025" cy="71437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10" name="Rectangle 4"/>
          <p:cNvSpPr>
            <a:spLocks noChangeArrowheads="1"/>
          </p:cNvSpPr>
          <p:nvPr/>
        </p:nvSpPr>
        <p:spPr bwMode="auto">
          <a:xfrm>
            <a:off x="4716562" y="1916832"/>
            <a:ext cx="1223962" cy="10080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N2</a:t>
            </a:r>
          </a:p>
        </p:txBody>
      </p:sp>
      <p:sp>
        <p:nvSpPr>
          <p:cNvPr id="4111" name="Rectangle 7"/>
          <p:cNvSpPr>
            <a:spLocks noChangeArrowheads="1"/>
          </p:cNvSpPr>
          <p:nvPr/>
        </p:nvSpPr>
        <p:spPr bwMode="auto">
          <a:xfrm>
            <a:off x="1979712" y="1916832"/>
            <a:ext cx="1079500" cy="10080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+mj-lt"/>
                <a:cs typeface="Arial" panose="020B0604020202020204" pitchFamily="34" charset="0"/>
              </a:rPr>
              <a:t>N1</a:t>
            </a:r>
          </a:p>
        </p:txBody>
      </p:sp>
      <p:sp>
        <p:nvSpPr>
          <p:cNvPr id="4116" name="Text Box 18"/>
          <p:cNvSpPr txBox="1">
            <a:spLocks noChangeArrowheads="1"/>
          </p:cNvSpPr>
          <p:nvPr/>
        </p:nvSpPr>
        <p:spPr bwMode="auto">
          <a:xfrm>
            <a:off x="3170508" y="1839045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endParaRPr lang="en-US" altLang="zh-CN" i="1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17" name="Text Box 19"/>
          <p:cNvSpPr txBox="1">
            <a:spLocks noChangeArrowheads="1"/>
          </p:cNvSpPr>
          <p:nvPr/>
        </p:nvSpPr>
        <p:spPr bwMode="auto">
          <a:xfrm>
            <a:off x="3635474" y="1773957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4118" name="Text Box 20"/>
          <p:cNvSpPr txBox="1">
            <a:spLocks noChangeArrowheads="1"/>
          </p:cNvSpPr>
          <p:nvPr/>
        </p:nvSpPr>
        <p:spPr bwMode="auto">
          <a:xfrm>
            <a:off x="3419574" y="2708995"/>
            <a:ext cx="649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4119" name="Text Box 21"/>
          <p:cNvSpPr txBox="1">
            <a:spLocks noChangeArrowheads="1"/>
          </p:cNvSpPr>
          <p:nvPr/>
        </p:nvSpPr>
        <p:spPr bwMode="auto">
          <a:xfrm>
            <a:off x="3924399" y="2205757"/>
            <a:ext cx="43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4120" name="Text Box 22"/>
          <p:cNvSpPr txBox="1">
            <a:spLocks noChangeArrowheads="1"/>
          </p:cNvSpPr>
          <p:nvPr/>
        </p:nvSpPr>
        <p:spPr bwMode="auto">
          <a:xfrm>
            <a:off x="4427636" y="3790082"/>
            <a:ext cx="381677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343025" indent="-1343025" eaLnBrk="1" hangingPunct="1">
              <a:spcBef>
                <a:spcPct val="50000"/>
              </a:spcBef>
            </a:pPr>
            <a:r>
              <a:rPr lang="zh-CN" altLang="en-US" dirty="0">
                <a:latin typeface="+mj-lt"/>
                <a:cs typeface="Arial" panose="020B0604020202020204" pitchFamily="34" charset="0"/>
              </a:rPr>
              <a:t>端口外特性：二端口外部端子的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u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和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之间的关系</a:t>
            </a:r>
          </a:p>
        </p:txBody>
      </p:sp>
      <p:sp>
        <p:nvSpPr>
          <p:cNvPr id="4121" name="Text Box 23"/>
          <p:cNvSpPr txBox="1">
            <a:spLocks noChangeArrowheads="1"/>
          </p:cNvSpPr>
          <p:nvPr/>
        </p:nvSpPr>
        <p:spPr bwMode="auto">
          <a:xfrm>
            <a:off x="1547912" y="5085482"/>
            <a:ext cx="5113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+mj-lt"/>
                <a:cs typeface="Arial" panose="020B0604020202020204" pitchFamily="34" charset="0"/>
              </a:rPr>
              <a:t>如果 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N1 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和 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N1’ 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的外特性相同，则称两者等效。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3059212" y="2205757"/>
            <a:ext cx="16573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14" name="Oval 10"/>
          <p:cNvSpPr>
            <a:spLocks noChangeArrowheads="1"/>
          </p:cNvSpPr>
          <p:nvPr/>
        </p:nvSpPr>
        <p:spPr bwMode="auto">
          <a:xfrm>
            <a:off x="3779937" y="2169245"/>
            <a:ext cx="71437" cy="73025"/>
          </a:xfrm>
          <a:prstGeom prst="ellipse">
            <a:avLst/>
          </a:prstGeom>
          <a:solidFill>
            <a:schemeClr val="accent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3059212" y="2601937"/>
            <a:ext cx="16573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3779937" y="2565425"/>
            <a:ext cx="71437" cy="73025"/>
          </a:xfrm>
          <a:prstGeom prst="ellipse">
            <a:avLst/>
          </a:prstGeom>
          <a:solidFill>
            <a:schemeClr val="accent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6" name="直接箭头连接符 5"/>
          <p:cNvCxnSpPr>
            <a:stCxn id="4116" idx="2"/>
          </p:cNvCxnSpPr>
          <p:nvPr/>
        </p:nvCxnSpPr>
        <p:spPr bwMode="auto">
          <a:xfrm>
            <a:off x="3386408" y="2205757"/>
            <a:ext cx="1777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/>
        </p:nvCxnSpPr>
        <p:spPr bwMode="auto">
          <a:xfrm>
            <a:off x="2914749" y="3861569"/>
            <a:ext cx="7207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连接符 35"/>
          <p:cNvCxnSpPr/>
          <p:nvPr/>
        </p:nvCxnSpPr>
        <p:spPr bwMode="auto">
          <a:xfrm>
            <a:off x="2914749" y="4293617"/>
            <a:ext cx="7207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7279D18-1CE1-4424-9366-3C0DDF89A991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36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§2-6 </a:t>
            </a:r>
            <a:r>
              <a:rPr lang="zh-CN" altLang="en-US" sz="3200" dirty="0">
                <a:ea typeface="宋体" panose="02010600030101010101" pitchFamily="2" charset="-122"/>
              </a:rPr>
              <a:t>实际电源的两种模型及其等效变换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实际电流源</a:t>
            </a:r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4643438" y="2636838"/>
            <a:ext cx="1787525" cy="1500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356100" y="2205038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6877050" y="4149725"/>
            <a:ext cx="215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4787900" y="2420938"/>
            <a:ext cx="649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t>/G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6011863" y="36449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1476375" y="4437063"/>
            <a:ext cx="2087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2400" i="1" dirty="0">
                <a:latin typeface="+mj-lt"/>
                <a:cs typeface="Arial" panose="020B0604020202020204" pitchFamily="34" charset="0"/>
              </a:rPr>
              <a:t> = i</a:t>
            </a:r>
            <a:r>
              <a:rPr lang="en-US" altLang="zh-CN" sz="2400" i="1" baseline="-25000" dirty="0">
                <a:latin typeface="+mj-lt"/>
                <a:cs typeface="Arial" panose="020B0604020202020204" pitchFamily="34" charset="0"/>
              </a:rPr>
              <a:t>s </a:t>
            </a:r>
            <a:r>
              <a:rPr lang="en-US" altLang="zh-CN" sz="2400" i="1" dirty="0">
                <a:latin typeface="+mj-lt"/>
                <a:cs typeface="Arial" panose="020B0604020202020204" pitchFamily="34" charset="0"/>
              </a:rPr>
              <a:t>- </a:t>
            </a:r>
            <a:r>
              <a:rPr lang="en-US" altLang="zh-CN" sz="2400" dirty="0" err="1">
                <a:latin typeface="+mj-lt"/>
                <a:cs typeface="Arial" panose="020B0604020202020204" pitchFamily="34" charset="0"/>
              </a:rPr>
              <a:t>G</a:t>
            </a:r>
            <a:r>
              <a:rPr lang="en-US" altLang="zh-CN" sz="2400" i="1" baseline="-25000" dirty="0" err="1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sz="2400" i="1" dirty="0" err="1">
                <a:latin typeface="+mj-lt"/>
                <a:cs typeface="Arial" panose="020B0604020202020204" pitchFamily="34" charset="0"/>
              </a:rPr>
              <a:t>u</a:t>
            </a:r>
            <a:endParaRPr lang="en-US" altLang="zh-CN" sz="2400" i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4643438" y="4581525"/>
            <a:ext cx="2447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cs typeface="Arial" panose="020B0604020202020204" pitchFamily="34" charset="0"/>
              </a:rPr>
              <a:t>端口的伏安特性曲线</a:t>
            </a:r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1547813" y="5373688"/>
            <a:ext cx="5760491" cy="114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+mj-lt"/>
                <a:cs typeface="Arial" panose="020B0604020202020204" pitchFamily="34" charset="0"/>
              </a:rPr>
              <a:t>当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L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=∞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，即开路时，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u 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=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 i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 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/ </a:t>
            </a:r>
            <a:r>
              <a:rPr lang="en-US" altLang="zh-CN" dirty="0" err="1">
                <a:latin typeface="+mj-lt"/>
                <a:cs typeface="Arial" panose="020B0604020202020204" pitchFamily="34" charset="0"/>
              </a:rPr>
              <a:t>G</a:t>
            </a:r>
            <a:r>
              <a:rPr lang="en-US" altLang="zh-CN" baseline="-25000" dirty="0" err="1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 = 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baseline="-25000" dirty="0" err="1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dirty="0" err="1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 err="1">
                <a:latin typeface="+mj-lt"/>
                <a:cs typeface="Arial" panose="020B0604020202020204" pitchFamily="34" charset="0"/>
              </a:rPr>
              <a:t>s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，称为开路电压；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+mj-lt"/>
                <a:cs typeface="Arial" panose="020B0604020202020204" pitchFamily="34" charset="0"/>
              </a:rPr>
              <a:t>当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L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=0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，即短路时，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= 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，称为短路电流；</a:t>
            </a:r>
          </a:p>
          <a:p>
            <a:pPr eaLnBrk="1" hangingPunct="1"/>
            <a:endParaRPr lang="en-US" altLang="zh-CN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5" name="Text Box 9"/>
          <p:cNvSpPr txBox="1">
            <a:spLocks noChangeArrowheads="1"/>
          </p:cNvSpPr>
          <p:nvPr/>
        </p:nvSpPr>
        <p:spPr bwMode="auto">
          <a:xfrm>
            <a:off x="974573" y="2708920"/>
            <a:ext cx="720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</a:t>
            </a:r>
          </a:p>
        </p:txBody>
      </p:sp>
      <p:sp>
        <p:nvSpPr>
          <p:cNvPr id="47" name="Text Box 19"/>
          <p:cNvSpPr txBox="1">
            <a:spLocks noChangeArrowheads="1"/>
          </p:cNvSpPr>
          <p:nvPr/>
        </p:nvSpPr>
        <p:spPr bwMode="auto">
          <a:xfrm>
            <a:off x="2775199" y="2133600"/>
            <a:ext cx="215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48" name="Text Box 20"/>
          <p:cNvSpPr txBox="1">
            <a:spLocks noChangeArrowheads="1"/>
          </p:cNvSpPr>
          <p:nvPr/>
        </p:nvSpPr>
        <p:spPr bwMode="auto">
          <a:xfrm>
            <a:off x="3175494" y="2133600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+</a:t>
            </a:r>
          </a:p>
        </p:txBody>
      </p:sp>
      <p:sp>
        <p:nvSpPr>
          <p:cNvPr id="49" name="Text Box 21"/>
          <p:cNvSpPr txBox="1">
            <a:spLocks noChangeArrowheads="1"/>
          </p:cNvSpPr>
          <p:nvPr/>
        </p:nvSpPr>
        <p:spPr bwMode="auto">
          <a:xfrm>
            <a:off x="3175494" y="4005263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_</a:t>
            </a:r>
          </a:p>
        </p:txBody>
      </p:sp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2991223" y="31416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cxnSp>
        <p:nvCxnSpPr>
          <p:cNvPr id="51" name="直接连接符 50"/>
          <p:cNvCxnSpPr/>
          <p:nvPr/>
        </p:nvCxnSpPr>
        <p:spPr bwMode="auto">
          <a:xfrm>
            <a:off x="1561778" y="2420938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连接符 52"/>
          <p:cNvCxnSpPr/>
          <p:nvPr/>
        </p:nvCxnSpPr>
        <p:spPr bwMode="auto">
          <a:xfrm>
            <a:off x="3462831" y="2420938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13"/>
          <p:cNvSpPr>
            <a:spLocks noChangeArrowheads="1"/>
          </p:cNvSpPr>
          <p:nvPr/>
        </p:nvSpPr>
        <p:spPr bwMode="auto">
          <a:xfrm>
            <a:off x="3402506" y="2924175"/>
            <a:ext cx="144463" cy="6492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 bwMode="auto">
          <a:xfrm>
            <a:off x="1561778" y="2420938"/>
            <a:ext cx="190105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直接连接符 55"/>
          <p:cNvCxnSpPr/>
          <p:nvPr/>
        </p:nvCxnSpPr>
        <p:spPr bwMode="auto">
          <a:xfrm>
            <a:off x="1561778" y="4145515"/>
            <a:ext cx="190105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箭头连接符 56"/>
          <p:cNvCxnSpPr/>
          <p:nvPr/>
        </p:nvCxnSpPr>
        <p:spPr bwMode="auto">
          <a:xfrm>
            <a:off x="2665661" y="2420938"/>
            <a:ext cx="3968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Oval 4"/>
          <p:cNvSpPr>
            <a:spLocks noChangeArrowheads="1"/>
          </p:cNvSpPr>
          <p:nvPr/>
        </p:nvSpPr>
        <p:spPr bwMode="auto">
          <a:xfrm>
            <a:off x="1380803" y="3212976"/>
            <a:ext cx="360362" cy="360362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" name="直接连接符 4"/>
          <p:cNvCxnSpPr>
            <a:stCxn id="42" idx="2"/>
            <a:endCxn id="42" idx="6"/>
          </p:cNvCxnSpPr>
          <p:nvPr/>
        </p:nvCxnSpPr>
        <p:spPr bwMode="auto">
          <a:xfrm>
            <a:off x="1380803" y="3393157"/>
            <a:ext cx="3603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箭头连接符 8"/>
          <p:cNvCxnSpPr/>
          <p:nvPr/>
        </p:nvCxnSpPr>
        <p:spPr bwMode="auto">
          <a:xfrm flipV="1">
            <a:off x="1561778" y="2768600"/>
            <a:ext cx="0" cy="325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连接符 66"/>
          <p:cNvCxnSpPr/>
          <p:nvPr/>
        </p:nvCxnSpPr>
        <p:spPr bwMode="auto">
          <a:xfrm>
            <a:off x="2342679" y="2420938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Rectangle 13"/>
          <p:cNvSpPr>
            <a:spLocks noChangeArrowheads="1"/>
          </p:cNvSpPr>
          <p:nvPr/>
        </p:nvSpPr>
        <p:spPr bwMode="auto">
          <a:xfrm>
            <a:off x="2270448" y="2924175"/>
            <a:ext cx="144463" cy="6492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" name="Text Box 5"/>
          <p:cNvSpPr txBox="1">
            <a:spLocks noChangeArrowheads="1"/>
          </p:cNvSpPr>
          <p:nvPr/>
        </p:nvSpPr>
        <p:spPr bwMode="auto">
          <a:xfrm>
            <a:off x="2273475" y="3105150"/>
            <a:ext cx="576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+mj-lt"/>
                <a:cs typeface="Arial" panose="020B0604020202020204" pitchFamily="34" charset="0"/>
              </a:rPr>
              <a:t>G</a:t>
            </a:r>
            <a:r>
              <a:rPr lang="en-US" altLang="zh-CN" baseline="-25000" dirty="0" err="1">
                <a:latin typeface="+mj-lt"/>
                <a:cs typeface="Arial" panose="020B0604020202020204" pitchFamily="34" charset="0"/>
              </a:rPr>
              <a:t>s</a:t>
            </a:r>
            <a:endParaRPr lang="en-US" altLang="zh-CN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9" name="Text Box 22"/>
          <p:cNvSpPr txBox="1">
            <a:spLocks noChangeArrowheads="1"/>
          </p:cNvSpPr>
          <p:nvPr/>
        </p:nvSpPr>
        <p:spPr bwMode="auto">
          <a:xfrm>
            <a:off x="3462037" y="3033712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 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L</a:t>
            </a:r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42679" y="2636838"/>
            <a:ext cx="0" cy="1923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箭头连接符 71"/>
          <p:cNvCxnSpPr/>
          <p:nvPr/>
        </p:nvCxnSpPr>
        <p:spPr bwMode="auto">
          <a:xfrm flipV="1">
            <a:off x="4644008" y="2245578"/>
            <a:ext cx="0" cy="2191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72"/>
          <p:cNvCxnSpPr/>
          <p:nvPr/>
        </p:nvCxnSpPr>
        <p:spPr bwMode="auto">
          <a:xfrm>
            <a:off x="4427984" y="4149080"/>
            <a:ext cx="266337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矩形 78"/>
          <p:cNvSpPr/>
          <p:nvPr/>
        </p:nvSpPr>
        <p:spPr>
          <a:xfrm>
            <a:off x="4903867" y="20291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Arial" panose="020B0604020202020204" pitchFamily="34" charset="0"/>
              </a:rPr>
              <a:t>开路电压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198234" y="3694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Arial" panose="020B0604020202020204" pitchFamily="34" charset="0"/>
              </a:rPr>
              <a:t>短路电流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1" name="直接箭头连接符 80"/>
          <p:cNvCxnSpPr/>
          <p:nvPr/>
        </p:nvCxnSpPr>
        <p:spPr bwMode="auto">
          <a:xfrm flipH="1">
            <a:off x="4716463" y="2259745"/>
            <a:ext cx="252412" cy="329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接箭头连接符 81"/>
          <p:cNvCxnSpPr/>
          <p:nvPr/>
        </p:nvCxnSpPr>
        <p:spPr bwMode="auto">
          <a:xfrm flipH="1">
            <a:off x="6520781" y="3910629"/>
            <a:ext cx="677453" cy="214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F3A698A-A22B-4736-B8E5-02CDD3AE0CC2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638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§2-6 </a:t>
            </a:r>
            <a:r>
              <a:rPr lang="zh-CN" altLang="en-US" dirty="0">
                <a:ea typeface="宋体" panose="02010600030101010101" pitchFamily="2" charset="-122"/>
              </a:rPr>
              <a:t>实际电源的两种模型及其等效变换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300">
                <a:ea typeface="宋体" panose="02010600030101010101" pitchFamily="2" charset="-122"/>
              </a:rPr>
              <a:t>两种模型的等效变换</a:t>
            </a:r>
          </a:p>
        </p:txBody>
      </p:sp>
      <p:sp>
        <p:nvSpPr>
          <p:cNvPr id="16409" name="Line 23"/>
          <p:cNvSpPr>
            <a:spLocks noChangeShapeType="1"/>
          </p:cNvSpPr>
          <p:nvPr/>
        </p:nvSpPr>
        <p:spPr bwMode="auto">
          <a:xfrm flipV="1">
            <a:off x="1692275" y="5792589"/>
            <a:ext cx="2363788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10" name="Line 24"/>
          <p:cNvSpPr>
            <a:spLocks noChangeShapeType="1"/>
          </p:cNvSpPr>
          <p:nvPr/>
        </p:nvSpPr>
        <p:spPr bwMode="auto">
          <a:xfrm flipV="1">
            <a:off x="1908175" y="4149526"/>
            <a:ext cx="0" cy="1943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11" name="Line 25"/>
          <p:cNvSpPr>
            <a:spLocks noChangeShapeType="1"/>
          </p:cNvSpPr>
          <p:nvPr/>
        </p:nvSpPr>
        <p:spPr bwMode="auto">
          <a:xfrm>
            <a:off x="1835150" y="4436864"/>
            <a:ext cx="1787525" cy="1500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12" name="Text Box 26"/>
          <p:cNvSpPr txBox="1">
            <a:spLocks noChangeArrowheads="1"/>
          </p:cNvSpPr>
          <p:nvPr/>
        </p:nvSpPr>
        <p:spPr bwMode="auto">
          <a:xfrm>
            <a:off x="1547813" y="4005064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6413" name="Text Box 27"/>
          <p:cNvSpPr txBox="1">
            <a:spLocks noChangeArrowheads="1"/>
          </p:cNvSpPr>
          <p:nvPr/>
        </p:nvSpPr>
        <p:spPr bwMode="auto">
          <a:xfrm>
            <a:off x="4067175" y="5733851"/>
            <a:ext cx="215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6414" name="Text Box 28"/>
          <p:cNvSpPr txBox="1">
            <a:spLocks noChangeArrowheads="1"/>
          </p:cNvSpPr>
          <p:nvPr/>
        </p:nvSpPr>
        <p:spPr bwMode="auto">
          <a:xfrm>
            <a:off x="-92075" y="-46038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16415" name="Text Box 29"/>
          <p:cNvSpPr txBox="1">
            <a:spLocks noChangeArrowheads="1"/>
          </p:cNvSpPr>
          <p:nvPr/>
        </p:nvSpPr>
        <p:spPr bwMode="auto">
          <a:xfrm>
            <a:off x="1763713" y="4149526"/>
            <a:ext cx="720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>
                <a:cs typeface="Arial" panose="020B0604020202020204" pitchFamily="34" charset="0"/>
              </a:rPr>
              <a:t>s</a:t>
            </a:r>
          </a:p>
        </p:txBody>
      </p:sp>
      <p:sp>
        <p:nvSpPr>
          <p:cNvPr id="16416" name="Text Box 30"/>
          <p:cNvSpPr txBox="1">
            <a:spLocks noChangeArrowheads="1"/>
          </p:cNvSpPr>
          <p:nvPr/>
        </p:nvSpPr>
        <p:spPr bwMode="auto">
          <a:xfrm>
            <a:off x="3203575" y="5229026"/>
            <a:ext cx="865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>
                <a:cs typeface="Arial" panose="020B0604020202020204" pitchFamily="34" charset="0"/>
              </a:rPr>
              <a:t>s/</a:t>
            </a: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s</a:t>
            </a:r>
          </a:p>
        </p:txBody>
      </p:sp>
      <p:sp>
        <p:nvSpPr>
          <p:cNvPr id="16441" name="Text Box 56"/>
          <p:cNvSpPr txBox="1">
            <a:spLocks noChangeArrowheads="1"/>
          </p:cNvSpPr>
          <p:nvPr/>
        </p:nvSpPr>
        <p:spPr bwMode="auto">
          <a:xfrm>
            <a:off x="5049540" y="2547146"/>
            <a:ext cx="576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 R</a:t>
            </a:r>
            <a:r>
              <a:rPr lang="en-US" altLang="zh-CN" baseline="-25000">
                <a:cs typeface="Arial" panose="020B0604020202020204" pitchFamily="34" charset="0"/>
              </a:rPr>
              <a:t>L</a:t>
            </a:r>
          </a:p>
        </p:txBody>
      </p:sp>
      <p:sp>
        <p:nvSpPr>
          <p:cNvPr id="16442" name="Line 58"/>
          <p:cNvSpPr>
            <a:spLocks noChangeShapeType="1"/>
          </p:cNvSpPr>
          <p:nvPr/>
        </p:nvSpPr>
        <p:spPr bwMode="auto">
          <a:xfrm flipV="1">
            <a:off x="5724525" y="5864026"/>
            <a:ext cx="2624138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43" name="Line 59"/>
          <p:cNvSpPr>
            <a:spLocks noChangeShapeType="1"/>
          </p:cNvSpPr>
          <p:nvPr/>
        </p:nvSpPr>
        <p:spPr bwMode="auto">
          <a:xfrm flipV="1">
            <a:off x="6011863" y="4220964"/>
            <a:ext cx="0" cy="2016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44" name="Line 60"/>
          <p:cNvSpPr>
            <a:spLocks noChangeShapeType="1"/>
          </p:cNvSpPr>
          <p:nvPr/>
        </p:nvSpPr>
        <p:spPr bwMode="auto">
          <a:xfrm>
            <a:off x="5867400" y="4508301"/>
            <a:ext cx="1984375" cy="15001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45" name="Text Box 61"/>
          <p:cNvSpPr txBox="1">
            <a:spLocks noChangeArrowheads="1"/>
          </p:cNvSpPr>
          <p:nvPr/>
        </p:nvSpPr>
        <p:spPr bwMode="auto">
          <a:xfrm>
            <a:off x="5580063" y="4076501"/>
            <a:ext cx="319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6446" name="Text Box 62"/>
          <p:cNvSpPr txBox="1">
            <a:spLocks noChangeArrowheads="1"/>
          </p:cNvSpPr>
          <p:nvPr/>
        </p:nvSpPr>
        <p:spPr bwMode="auto">
          <a:xfrm>
            <a:off x="8101013" y="5805289"/>
            <a:ext cx="239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6447" name="Text Box 63"/>
          <p:cNvSpPr txBox="1">
            <a:spLocks noChangeArrowheads="1"/>
          </p:cNvSpPr>
          <p:nvPr/>
        </p:nvSpPr>
        <p:spPr bwMode="auto">
          <a:xfrm>
            <a:off x="6011863" y="4292401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t>/G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6448" name="Text Box 64"/>
          <p:cNvSpPr txBox="1">
            <a:spLocks noChangeArrowheads="1"/>
          </p:cNvSpPr>
          <p:nvPr/>
        </p:nvSpPr>
        <p:spPr bwMode="auto">
          <a:xfrm>
            <a:off x="7235825" y="5516364"/>
            <a:ext cx="958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6449" name="AutoShape 65"/>
          <p:cNvSpPr>
            <a:spLocks noChangeArrowheads="1"/>
          </p:cNvSpPr>
          <p:nvPr/>
        </p:nvSpPr>
        <p:spPr bwMode="auto">
          <a:xfrm>
            <a:off x="3995738" y="5084564"/>
            <a:ext cx="1223962" cy="215900"/>
          </a:xfrm>
          <a:prstGeom prst="leftRightArrow">
            <a:avLst>
              <a:gd name="adj1" fmla="val 50000"/>
              <a:gd name="adj2" fmla="val 113382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450" name="Text Box 66"/>
          <p:cNvSpPr txBox="1">
            <a:spLocks noChangeArrowheads="1"/>
          </p:cNvSpPr>
          <p:nvPr/>
        </p:nvSpPr>
        <p:spPr bwMode="auto">
          <a:xfrm>
            <a:off x="4211638" y="4220964"/>
            <a:ext cx="12239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s</a:t>
            </a:r>
            <a:r>
              <a:rPr lang="en-US" altLang="zh-CN"/>
              <a:t>=</a:t>
            </a:r>
            <a:r>
              <a:rPr lang="en-US" altLang="zh-CN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s</a:t>
            </a:r>
            <a:r>
              <a:rPr lang="en-US" altLang="zh-CN"/>
              <a:t>/G</a:t>
            </a:r>
            <a:r>
              <a:rPr lang="en-US" altLang="zh-CN" baseline="-25000"/>
              <a:t>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R</a:t>
            </a:r>
            <a:r>
              <a:rPr lang="en-US" altLang="zh-CN" baseline="-25000"/>
              <a:t>s</a:t>
            </a:r>
            <a:r>
              <a:rPr lang="en-US" altLang="zh-CN"/>
              <a:t>=1/G</a:t>
            </a:r>
            <a:r>
              <a:rPr lang="en-US" altLang="zh-CN" baseline="-25000"/>
              <a:t>s</a:t>
            </a:r>
          </a:p>
        </p:txBody>
      </p:sp>
      <p:sp>
        <p:nvSpPr>
          <p:cNvPr id="16451" name="Text Box 67"/>
          <p:cNvSpPr txBox="1">
            <a:spLocks noChangeArrowheads="1"/>
          </p:cNvSpPr>
          <p:nvPr/>
        </p:nvSpPr>
        <p:spPr bwMode="auto">
          <a:xfrm>
            <a:off x="4284663" y="5300464"/>
            <a:ext cx="792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等效</a:t>
            </a:r>
          </a:p>
        </p:txBody>
      </p:sp>
      <p:sp>
        <p:nvSpPr>
          <p:cNvPr id="68" name="Oval 4"/>
          <p:cNvSpPr>
            <a:spLocks noChangeArrowheads="1"/>
          </p:cNvSpPr>
          <p:nvPr/>
        </p:nvSpPr>
        <p:spPr bwMode="auto">
          <a:xfrm>
            <a:off x="1870720" y="2836071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" name="Text Box 7"/>
          <p:cNvSpPr txBox="1">
            <a:spLocks noChangeArrowheads="1"/>
          </p:cNvSpPr>
          <p:nvPr/>
        </p:nvSpPr>
        <p:spPr bwMode="auto">
          <a:xfrm>
            <a:off x="1618307" y="2475708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1618307" y="3124996"/>
            <a:ext cx="360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_</a:t>
            </a:r>
          </a:p>
        </p:txBody>
      </p:sp>
      <p:sp>
        <p:nvSpPr>
          <p:cNvPr id="71" name="Text Box 9"/>
          <p:cNvSpPr txBox="1">
            <a:spLocks noChangeArrowheads="1"/>
          </p:cNvSpPr>
          <p:nvPr/>
        </p:nvSpPr>
        <p:spPr bwMode="auto">
          <a:xfrm>
            <a:off x="1330970" y="2764633"/>
            <a:ext cx="720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>
                <a:cs typeface="Arial" panose="020B0604020202020204" pitchFamily="34" charset="0"/>
              </a:rPr>
              <a:t>s</a:t>
            </a:r>
          </a:p>
        </p:txBody>
      </p:sp>
      <p:sp>
        <p:nvSpPr>
          <p:cNvPr id="72" name="Text Box 16"/>
          <p:cNvSpPr txBox="1">
            <a:spLocks noChangeArrowheads="1"/>
          </p:cNvSpPr>
          <p:nvPr/>
        </p:nvSpPr>
        <p:spPr bwMode="auto">
          <a:xfrm>
            <a:off x="1475432" y="2043908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 R</a:t>
            </a:r>
            <a:r>
              <a:rPr lang="en-US" altLang="zh-CN" baseline="-25000">
                <a:cs typeface="Arial" panose="020B0604020202020204" pitchFamily="34" charset="0"/>
              </a:rPr>
              <a:t>s</a:t>
            </a:r>
          </a:p>
        </p:txBody>
      </p:sp>
      <p:sp>
        <p:nvSpPr>
          <p:cNvPr id="73" name="Text Box 17"/>
          <p:cNvSpPr txBox="1">
            <a:spLocks noChangeArrowheads="1"/>
          </p:cNvSpPr>
          <p:nvPr/>
        </p:nvSpPr>
        <p:spPr bwMode="auto">
          <a:xfrm>
            <a:off x="3275657" y="2547146"/>
            <a:ext cx="576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+mj-lt"/>
                <a:cs typeface="Arial" panose="020B0604020202020204" pitchFamily="34" charset="0"/>
              </a:rPr>
              <a:t> R</a:t>
            </a:r>
            <a:r>
              <a:rPr lang="en-US" altLang="zh-CN" baseline="-25000">
                <a:latin typeface="+mj-lt"/>
                <a:cs typeface="Arial" panose="020B0604020202020204" pitchFamily="34" charset="0"/>
              </a:rPr>
              <a:t>L</a:t>
            </a:r>
          </a:p>
        </p:txBody>
      </p:sp>
      <p:sp>
        <p:nvSpPr>
          <p:cNvPr id="74" name="Text Box 19"/>
          <p:cNvSpPr txBox="1">
            <a:spLocks noChangeArrowheads="1"/>
          </p:cNvSpPr>
          <p:nvPr/>
        </p:nvSpPr>
        <p:spPr bwMode="auto">
          <a:xfrm>
            <a:off x="2340620" y="1612108"/>
            <a:ext cx="215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5" name="Text Box 20"/>
          <p:cNvSpPr txBox="1">
            <a:spLocks noChangeArrowheads="1"/>
          </p:cNvSpPr>
          <p:nvPr/>
        </p:nvSpPr>
        <p:spPr bwMode="auto">
          <a:xfrm>
            <a:off x="3048645" y="1612108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+</a:t>
            </a:r>
          </a:p>
        </p:txBody>
      </p:sp>
      <p:sp>
        <p:nvSpPr>
          <p:cNvPr id="76" name="Text Box 21"/>
          <p:cNvSpPr txBox="1">
            <a:spLocks noChangeArrowheads="1"/>
          </p:cNvSpPr>
          <p:nvPr/>
        </p:nvSpPr>
        <p:spPr bwMode="auto">
          <a:xfrm>
            <a:off x="3048645" y="3483771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_</a:t>
            </a:r>
          </a:p>
        </p:txBody>
      </p:sp>
      <p:sp>
        <p:nvSpPr>
          <p:cNvPr id="77" name="Text Box 22"/>
          <p:cNvSpPr txBox="1">
            <a:spLocks noChangeArrowheads="1"/>
          </p:cNvSpPr>
          <p:nvPr/>
        </p:nvSpPr>
        <p:spPr bwMode="auto">
          <a:xfrm>
            <a:off x="2916585" y="2620171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cxnSp>
        <p:nvCxnSpPr>
          <p:cNvPr id="78" name="直接连接符 77"/>
          <p:cNvCxnSpPr/>
          <p:nvPr/>
        </p:nvCxnSpPr>
        <p:spPr bwMode="auto">
          <a:xfrm>
            <a:off x="2051695" y="1899446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10"/>
          <p:cNvSpPr>
            <a:spLocks noChangeArrowheads="1"/>
          </p:cNvSpPr>
          <p:nvPr/>
        </p:nvSpPr>
        <p:spPr bwMode="auto">
          <a:xfrm>
            <a:off x="1980257" y="2186783"/>
            <a:ext cx="142875" cy="2889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 bwMode="auto">
          <a:xfrm>
            <a:off x="3335982" y="1899446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Rectangle 13"/>
          <p:cNvSpPr>
            <a:spLocks noChangeArrowheads="1"/>
          </p:cNvSpPr>
          <p:nvPr/>
        </p:nvSpPr>
        <p:spPr bwMode="auto">
          <a:xfrm>
            <a:off x="3275657" y="2402683"/>
            <a:ext cx="144463" cy="6492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 bwMode="auto">
          <a:xfrm>
            <a:off x="2051695" y="1899446"/>
            <a:ext cx="12842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接连接符 82"/>
          <p:cNvCxnSpPr/>
          <p:nvPr/>
        </p:nvCxnSpPr>
        <p:spPr bwMode="auto">
          <a:xfrm>
            <a:off x="2051695" y="3624023"/>
            <a:ext cx="12842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直接箭头连接符 83"/>
          <p:cNvCxnSpPr/>
          <p:nvPr/>
        </p:nvCxnSpPr>
        <p:spPr bwMode="auto">
          <a:xfrm>
            <a:off x="2231082" y="1899446"/>
            <a:ext cx="3968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5541665" y="2187428"/>
            <a:ext cx="720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s</a:t>
            </a:r>
          </a:p>
        </p:txBody>
      </p:sp>
      <p:sp>
        <p:nvSpPr>
          <p:cNvPr id="86" name="Text Box 19"/>
          <p:cNvSpPr txBox="1">
            <a:spLocks noChangeArrowheads="1"/>
          </p:cNvSpPr>
          <p:nvPr/>
        </p:nvSpPr>
        <p:spPr bwMode="auto">
          <a:xfrm>
            <a:off x="7342291" y="1612108"/>
            <a:ext cx="215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87" name="Text Box 20"/>
          <p:cNvSpPr txBox="1">
            <a:spLocks noChangeArrowheads="1"/>
          </p:cNvSpPr>
          <p:nvPr/>
        </p:nvSpPr>
        <p:spPr bwMode="auto">
          <a:xfrm>
            <a:off x="7742586" y="1612108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+</a:t>
            </a:r>
          </a:p>
        </p:txBody>
      </p:sp>
      <p:sp>
        <p:nvSpPr>
          <p:cNvPr id="88" name="Text Box 21"/>
          <p:cNvSpPr txBox="1">
            <a:spLocks noChangeArrowheads="1"/>
          </p:cNvSpPr>
          <p:nvPr/>
        </p:nvSpPr>
        <p:spPr bwMode="auto">
          <a:xfrm>
            <a:off x="7742586" y="3483771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_</a:t>
            </a:r>
          </a:p>
        </p:txBody>
      </p:sp>
      <p:sp>
        <p:nvSpPr>
          <p:cNvPr id="89" name="Text Box 22"/>
          <p:cNvSpPr txBox="1">
            <a:spLocks noChangeArrowheads="1"/>
          </p:cNvSpPr>
          <p:nvPr/>
        </p:nvSpPr>
        <p:spPr bwMode="auto">
          <a:xfrm>
            <a:off x="7558315" y="2620171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cxnSp>
        <p:nvCxnSpPr>
          <p:cNvPr id="90" name="直接连接符 89"/>
          <p:cNvCxnSpPr/>
          <p:nvPr/>
        </p:nvCxnSpPr>
        <p:spPr bwMode="auto">
          <a:xfrm>
            <a:off x="6128870" y="1899446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直接连接符 90"/>
          <p:cNvCxnSpPr/>
          <p:nvPr/>
        </p:nvCxnSpPr>
        <p:spPr bwMode="auto">
          <a:xfrm>
            <a:off x="8029923" y="1899446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13"/>
          <p:cNvSpPr>
            <a:spLocks noChangeArrowheads="1"/>
          </p:cNvSpPr>
          <p:nvPr/>
        </p:nvSpPr>
        <p:spPr bwMode="auto">
          <a:xfrm>
            <a:off x="7969598" y="2402683"/>
            <a:ext cx="144463" cy="6492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 bwMode="auto">
          <a:xfrm>
            <a:off x="6128870" y="1899446"/>
            <a:ext cx="190105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直接连接符 93"/>
          <p:cNvCxnSpPr/>
          <p:nvPr/>
        </p:nvCxnSpPr>
        <p:spPr bwMode="auto">
          <a:xfrm>
            <a:off x="6128870" y="3624023"/>
            <a:ext cx="190105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直接箭头连接符 94"/>
          <p:cNvCxnSpPr/>
          <p:nvPr/>
        </p:nvCxnSpPr>
        <p:spPr bwMode="auto">
          <a:xfrm>
            <a:off x="7232753" y="1899446"/>
            <a:ext cx="3968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Oval 4"/>
          <p:cNvSpPr>
            <a:spLocks noChangeArrowheads="1"/>
          </p:cNvSpPr>
          <p:nvPr/>
        </p:nvSpPr>
        <p:spPr bwMode="auto">
          <a:xfrm>
            <a:off x="5947895" y="2691484"/>
            <a:ext cx="360362" cy="360362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97" name="直接连接符 96"/>
          <p:cNvCxnSpPr>
            <a:stCxn id="96" idx="2"/>
            <a:endCxn id="96" idx="6"/>
          </p:cNvCxnSpPr>
          <p:nvPr/>
        </p:nvCxnSpPr>
        <p:spPr bwMode="auto">
          <a:xfrm>
            <a:off x="5947895" y="2871665"/>
            <a:ext cx="3603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直接箭头连接符 97"/>
          <p:cNvCxnSpPr/>
          <p:nvPr/>
        </p:nvCxnSpPr>
        <p:spPr bwMode="auto">
          <a:xfrm flipV="1">
            <a:off x="6128870" y="2247108"/>
            <a:ext cx="0" cy="325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直接连接符 98"/>
          <p:cNvCxnSpPr/>
          <p:nvPr/>
        </p:nvCxnSpPr>
        <p:spPr bwMode="auto">
          <a:xfrm>
            <a:off x="6909771" y="1899446"/>
            <a:ext cx="0" cy="1728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13"/>
          <p:cNvSpPr>
            <a:spLocks noChangeArrowheads="1"/>
          </p:cNvSpPr>
          <p:nvPr/>
        </p:nvSpPr>
        <p:spPr bwMode="auto">
          <a:xfrm>
            <a:off x="6837540" y="2402683"/>
            <a:ext cx="144463" cy="6492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" name="Text Box 5"/>
          <p:cNvSpPr txBox="1">
            <a:spLocks noChangeArrowheads="1"/>
          </p:cNvSpPr>
          <p:nvPr/>
        </p:nvSpPr>
        <p:spPr bwMode="auto">
          <a:xfrm>
            <a:off x="6840567" y="2583658"/>
            <a:ext cx="576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+mj-lt"/>
                <a:cs typeface="Arial" panose="020B0604020202020204" pitchFamily="34" charset="0"/>
              </a:rPr>
              <a:t>G</a:t>
            </a:r>
            <a:r>
              <a:rPr lang="en-US" altLang="zh-CN" baseline="-25000" dirty="0" err="1">
                <a:latin typeface="+mj-lt"/>
                <a:cs typeface="Arial" panose="020B0604020202020204" pitchFamily="34" charset="0"/>
              </a:rPr>
              <a:t>s</a:t>
            </a:r>
            <a:endParaRPr lang="en-US" altLang="zh-CN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2" name="Text Box 22"/>
          <p:cNvSpPr txBox="1">
            <a:spLocks noChangeArrowheads="1"/>
          </p:cNvSpPr>
          <p:nvPr/>
        </p:nvSpPr>
        <p:spPr bwMode="auto">
          <a:xfrm>
            <a:off x="8029129" y="2512220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 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L</a:t>
            </a:r>
          </a:p>
        </p:txBody>
      </p:sp>
      <p:cxnSp>
        <p:nvCxnSpPr>
          <p:cNvPr id="103" name="直接箭头连接符 102"/>
          <p:cNvCxnSpPr/>
          <p:nvPr/>
        </p:nvCxnSpPr>
        <p:spPr bwMode="auto">
          <a:xfrm>
            <a:off x="6909771" y="2115346"/>
            <a:ext cx="0" cy="1923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8C43F-F292-4AE6-892A-C86AAD67ECE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24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11560" y="914408"/>
            <a:ext cx="63722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例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2-3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611560" y="277813"/>
            <a:ext cx="8075240" cy="4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dirty="0">
                <a:latin typeface="+mj-lt"/>
              </a:rPr>
              <a:t>§2-6 </a:t>
            </a:r>
            <a:r>
              <a:rPr lang="zh-CN" altLang="en-US" sz="3200" dirty="0">
                <a:latin typeface="+mj-lt"/>
              </a:rPr>
              <a:t>实际电源的两种模型及其等效变换</a:t>
            </a:r>
            <a:endParaRPr lang="zh-CN" altLang="en-US" sz="3200" dirty="0">
              <a:solidFill>
                <a:srgbClr val="330033"/>
              </a:solidFill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7" t="9051" r="3742" b="56300"/>
          <a:stretch/>
        </p:blipFill>
        <p:spPr>
          <a:xfrm>
            <a:off x="914400" y="1350929"/>
            <a:ext cx="7629173" cy="47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8C43F-F292-4AE6-892A-C86AAD67ECE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24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11560" y="914408"/>
            <a:ext cx="63722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例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2-4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611560" y="277813"/>
            <a:ext cx="8075240" cy="4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dirty="0">
                <a:latin typeface="+mj-lt"/>
              </a:rPr>
              <a:t>§2-6 </a:t>
            </a:r>
            <a:r>
              <a:rPr lang="zh-CN" altLang="en-US" sz="3200" dirty="0">
                <a:latin typeface="+mj-lt"/>
              </a:rPr>
              <a:t>实际电源的两种模型及其等效变换</a:t>
            </a:r>
            <a:endParaRPr lang="zh-CN" altLang="en-US" sz="3200" dirty="0">
              <a:solidFill>
                <a:srgbClr val="330033"/>
              </a:solidFill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28" t="73008" r="17812" b="13861"/>
          <a:stretch/>
        </p:blipFill>
        <p:spPr>
          <a:xfrm>
            <a:off x="1619672" y="1374929"/>
            <a:ext cx="6370518" cy="23421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933056"/>
            <a:ext cx="272965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5401971-CEBF-4E37-B503-63A19B79BB74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411" name="页脚占位符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77813"/>
            <a:ext cx="8075240" cy="41116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§2-7 </a:t>
            </a:r>
            <a:r>
              <a:rPr lang="zh-CN" altLang="en-US" dirty="0">
                <a:ea typeface="宋体" panose="02010600030101010101" pitchFamily="2" charset="-122"/>
              </a:rPr>
              <a:t>输入电阻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1049484"/>
            <a:ext cx="4112840" cy="5081441"/>
          </a:xfrm>
        </p:spPr>
        <p:txBody>
          <a:bodyPr/>
          <a:lstStyle/>
          <a:p>
            <a:pPr eaLnBrk="1" hangingPunct="1"/>
            <a:r>
              <a:rPr lang="zh-CN" altLang="en-US" sz="2100" dirty="0">
                <a:ea typeface="宋体" panose="02010600030101010101" pitchFamily="2" charset="-122"/>
              </a:rPr>
              <a:t>等效电阻与输入电阻</a:t>
            </a:r>
          </a:p>
        </p:txBody>
      </p:sp>
      <p:sp>
        <p:nvSpPr>
          <p:cNvPr id="17414" name="Text Box 28"/>
          <p:cNvSpPr txBox="1">
            <a:spLocks noChangeArrowheads="1"/>
          </p:cNvSpPr>
          <p:nvPr/>
        </p:nvSpPr>
        <p:spPr bwMode="auto">
          <a:xfrm>
            <a:off x="-92075" y="-46038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17415" name="Rectangle 68"/>
          <p:cNvSpPr>
            <a:spLocks noChangeArrowheads="1"/>
          </p:cNvSpPr>
          <p:nvPr/>
        </p:nvSpPr>
        <p:spPr bwMode="auto">
          <a:xfrm>
            <a:off x="1331640" y="2636342"/>
            <a:ext cx="1079500" cy="1008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cs typeface="Arial" panose="020B0604020202020204" pitchFamily="34" charset="0"/>
              </a:rPr>
              <a:t>N</a:t>
            </a:r>
          </a:p>
        </p:txBody>
      </p:sp>
      <p:sp>
        <p:nvSpPr>
          <p:cNvPr id="17418" name="Oval 71"/>
          <p:cNvSpPr>
            <a:spLocks noChangeArrowheads="1"/>
          </p:cNvSpPr>
          <p:nvPr/>
        </p:nvSpPr>
        <p:spPr bwMode="auto">
          <a:xfrm>
            <a:off x="3131865" y="2888754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9" name="Oval 72"/>
          <p:cNvSpPr>
            <a:spLocks noChangeArrowheads="1"/>
          </p:cNvSpPr>
          <p:nvPr/>
        </p:nvSpPr>
        <p:spPr bwMode="auto">
          <a:xfrm>
            <a:off x="3131865" y="3320554"/>
            <a:ext cx="73025" cy="714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0" name="Text Box 73"/>
          <p:cNvSpPr txBox="1">
            <a:spLocks noChangeArrowheads="1"/>
          </p:cNvSpPr>
          <p:nvPr/>
        </p:nvSpPr>
        <p:spPr bwMode="auto">
          <a:xfrm>
            <a:off x="2555603" y="2564904"/>
            <a:ext cx="43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7421" name="Text Box 74"/>
          <p:cNvSpPr txBox="1">
            <a:spLocks noChangeArrowheads="1"/>
          </p:cNvSpPr>
          <p:nvPr/>
        </p:nvSpPr>
        <p:spPr bwMode="auto">
          <a:xfrm>
            <a:off x="3058840" y="2564904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7422" name="Text Box 75"/>
          <p:cNvSpPr txBox="1">
            <a:spLocks noChangeArrowheads="1"/>
          </p:cNvSpPr>
          <p:nvPr/>
        </p:nvSpPr>
        <p:spPr bwMode="auto">
          <a:xfrm>
            <a:off x="2915965" y="3357067"/>
            <a:ext cx="649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7423" name="Text Box 76"/>
          <p:cNvSpPr txBox="1">
            <a:spLocks noChangeArrowheads="1"/>
          </p:cNvSpPr>
          <p:nvPr/>
        </p:nvSpPr>
        <p:spPr bwMode="auto">
          <a:xfrm>
            <a:off x="3203303" y="2925267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i="1" baseline="-25000"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7425" name="Text Box 78"/>
          <p:cNvSpPr txBox="1">
            <a:spLocks noChangeArrowheads="1"/>
          </p:cNvSpPr>
          <p:nvPr/>
        </p:nvSpPr>
        <p:spPr bwMode="auto">
          <a:xfrm>
            <a:off x="3924003" y="1556792"/>
            <a:ext cx="4968477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dirty="0"/>
              <a:t>如果一端口网络内部仅含有电阻，可以利用电阻电路的等效变换，求得它的等效电阻。</a:t>
            </a:r>
            <a:endParaRPr lang="en-US" altLang="zh-CN" dirty="0"/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dirty="0"/>
              <a:t>如果一端口网络内部除了含有电阻外，还含有控制电源，但不含独立电源，此一端口仍可以等效为一个电阻。一般假设在端口加一电压源</a:t>
            </a:r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</a:rPr>
              <a:t>，求端口电流</a:t>
            </a:r>
            <a:r>
              <a:rPr lang="en-US" altLang="zh-CN" i="1" dirty="0" err="1"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</a:rPr>
              <a:t>，等效电阻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zh-CN" altLang="en-US" dirty="0"/>
          </a:p>
        </p:txBody>
      </p:sp>
      <p:graphicFrame>
        <p:nvGraphicFramePr>
          <p:cNvPr id="17427" name="Object 8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7180432"/>
              </p:ext>
            </p:extLst>
          </p:nvPr>
        </p:nvGraphicFramePr>
        <p:xfrm>
          <a:off x="5359002" y="4306025"/>
          <a:ext cx="979488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7" name="Equation" r:id="rId3" imgW="545760" imgH="393480" progId="Equation.DSMT4">
                  <p:embed/>
                </p:oleObj>
              </mc:Choice>
              <mc:Fallback>
                <p:oleObj name="Equation" r:id="rId3" imgW="545760" imgH="393480" progId="Equation.DSMT4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002" y="4306025"/>
                        <a:ext cx="979488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8" name="Text Box 82"/>
          <p:cNvSpPr txBox="1">
            <a:spLocks noChangeArrowheads="1"/>
          </p:cNvSpPr>
          <p:nvPr/>
        </p:nvSpPr>
        <p:spPr bwMode="auto">
          <a:xfrm>
            <a:off x="4668044" y="5115875"/>
            <a:ext cx="3313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err="1"/>
              <a:t>R</a:t>
            </a:r>
            <a:r>
              <a:rPr lang="en-US" altLang="zh-CN" baseline="-25000" dirty="0" err="1"/>
              <a:t>eq</a:t>
            </a:r>
            <a:r>
              <a:rPr lang="zh-CN" altLang="en-US" dirty="0"/>
              <a:t>又称为输入电阻。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411140" y="2925267"/>
            <a:ext cx="7207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2411140" y="3357067"/>
            <a:ext cx="7207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/>
          <p:cNvCxnSpPr/>
          <p:nvPr/>
        </p:nvCxnSpPr>
        <p:spPr bwMode="auto">
          <a:xfrm flipH="1">
            <a:off x="2534965" y="2925267"/>
            <a:ext cx="2362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8C43F-F292-4AE6-892A-C86AAD67ECE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24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11560" y="914408"/>
            <a:ext cx="63722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例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2-5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611560" y="277813"/>
            <a:ext cx="8075240" cy="4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dirty="0"/>
              <a:t>§2-7 </a:t>
            </a:r>
            <a:r>
              <a:rPr lang="zh-CN" altLang="en-US" sz="3200" dirty="0"/>
              <a:t>输入电阻</a:t>
            </a:r>
            <a:endParaRPr lang="zh-CN" altLang="en-US" sz="3200" dirty="0">
              <a:solidFill>
                <a:srgbClr val="330033"/>
              </a:solidFill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84" t="14300" r="2109" b="26901"/>
          <a:stretch/>
        </p:blipFill>
        <p:spPr>
          <a:xfrm>
            <a:off x="1905000" y="884696"/>
            <a:ext cx="5451723" cy="57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65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课后作业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P30 1-18   1-19   1-20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P46  </a:t>
            </a:r>
          </a:p>
          <a:p>
            <a:pPr marL="0" indent="0">
              <a:buNone/>
            </a:pPr>
            <a:r>
              <a:rPr lang="en-US" altLang="zh-CN" dirty="0">
                <a:latin typeface="+mj-lt"/>
              </a:rPr>
              <a:t>	2-5</a:t>
            </a:r>
          </a:p>
          <a:p>
            <a:pPr marL="0" indent="0">
              <a:buNone/>
            </a:pPr>
            <a:r>
              <a:rPr lang="en-US" altLang="zh-CN" dirty="0">
                <a:latin typeface="+mj-lt"/>
              </a:rPr>
              <a:t>	2-10</a:t>
            </a:r>
          </a:p>
          <a:p>
            <a:pPr marL="0" indent="0">
              <a:buNone/>
            </a:pPr>
            <a:r>
              <a:rPr lang="en-US" altLang="zh-CN" dirty="0">
                <a:latin typeface="+mj-lt"/>
              </a:rPr>
              <a:t>	2-11</a:t>
            </a:r>
          </a:p>
          <a:p>
            <a:pPr marL="0" indent="0">
              <a:buNone/>
            </a:pPr>
            <a:r>
              <a:rPr lang="en-US" altLang="zh-CN" dirty="0">
                <a:latin typeface="+mj-lt"/>
              </a:rPr>
              <a:t>	2-13</a:t>
            </a:r>
          </a:p>
          <a:p>
            <a:pPr marL="0" indent="0">
              <a:buNone/>
            </a:pPr>
            <a:r>
              <a:rPr lang="en-US" altLang="zh-CN" dirty="0">
                <a:latin typeface="+mj-lt"/>
              </a:rPr>
              <a:t>	2-14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496B10-0BD7-4672-8393-B7321370E91A}" type="datetime1">
              <a:rPr lang="zh-CN" altLang="en-US" smtClean="0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39676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6E317B4-E546-4F73-B027-0B9CF4A8DD2A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123" name="页脚占位符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77813"/>
            <a:ext cx="8075240" cy="41592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§2-3</a:t>
            </a:r>
            <a:r>
              <a:rPr lang="zh-CN" altLang="en-US" dirty="0">
                <a:ea typeface="宋体" panose="02010600030101010101" pitchFamily="2" charset="-122"/>
              </a:rPr>
              <a:t>电阻的串联和并联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1052736"/>
            <a:ext cx="4112840" cy="5078189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电阻的串联</a:t>
            </a:r>
          </a:p>
        </p:txBody>
      </p:sp>
      <p:sp>
        <p:nvSpPr>
          <p:cNvPr id="5127" name="Rectangle 6"/>
          <p:cNvSpPr>
            <a:spLocks noChangeArrowheads="1"/>
          </p:cNvSpPr>
          <p:nvPr/>
        </p:nvSpPr>
        <p:spPr bwMode="auto">
          <a:xfrm>
            <a:off x="2958307" y="2132136"/>
            <a:ext cx="504825" cy="144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1" name="Line 10"/>
          <p:cNvSpPr>
            <a:spLocks noChangeShapeType="1"/>
          </p:cNvSpPr>
          <p:nvPr/>
        </p:nvSpPr>
        <p:spPr bwMode="auto">
          <a:xfrm flipV="1">
            <a:off x="4974432" y="2192461"/>
            <a:ext cx="635000" cy="127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37" name="Oval 16"/>
          <p:cNvSpPr>
            <a:spLocks noChangeArrowheads="1"/>
          </p:cNvSpPr>
          <p:nvPr/>
        </p:nvSpPr>
        <p:spPr bwMode="auto">
          <a:xfrm>
            <a:off x="2310433" y="2168649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9" name="Rectangle 18"/>
          <p:cNvSpPr>
            <a:spLocks noChangeArrowheads="1"/>
          </p:cNvSpPr>
          <p:nvPr/>
        </p:nvSpPr>
        <p:spPr bwMode="auto">
          <a:xfrm>
            <a:off x="5868615" y="4304637"/>
            <a:ext cx="503238" cy="144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0" name="Line 19"/>
          <p:cNvSpPr>
            <a:spLocks noChangeShapeType="1"/>
          </p:cNvSpPr>
          <p:nvPr/>
        </p:nvSpPr>
        <p:spPr bwMode="auto">
          <a:xfrm flipV="1">
            <a:off x="5219328" y="4363374"/>
            <a:ext cx="636587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1" name="Line 20"/>
          <p:cNvSpPr>
            <a:spLocks noChangeShapeType="1"/>
          </p:cNvSpPr>
          <p:nvPr/>
        </p:nvSpPr>
        <p:spPr bwMode="auto">
          <a:xfrm flipV="1">
            <a:off x="6371853" y="4363374"/>
            <a:ext cx="563562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2" name="Line 21"/>
          <p:cNvSpPr>
            <a:spLocks noChangeShapeType="1"/>
          </p:cNvSpPr>
          <p:nvPr/>
        </p:nvSpPr>
        <p:spPr bwMode="auto">
          <a:xfrm flipH="1">
            <a:off x="6935415" y="4376074"/>
            <a:ext cx="12700" cy="1068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3" name="Line 22"/>
          <p:cNvSpPr>
            <a:spLocks noChangeShapeType="1"/>
          </p:cNvSpPr>
          <p:nvPr/>
        </p:nvSpPr>
        <p:spPr bwMode="auto">
          <a:xfrm flipV="1">
            <a:off x="5219328" y="5444462"/>
            <a:ext cx="1716087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4" name="Oval 23"/>
          <p:cNvSpPr>
            <a:spLocks noChangeArrowheads="1"/>
          </p:cNvSpPr>
          <p:nvPr/>
        </p:nvSpPr>
        <p:spPr bwMode="auto">
          <a:xfrm>
            <a:off x="5147890" y="4339562"/>
            <a:ext cx="71438" cy="71437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5" name="Oval 24"/>
          <p:cNvSpPr>
            <a:spLocks noChangeArrowheads="1"/>
          </p:cNvSpPr>
          <p:nvPr/>
        </p:nvSpPr>
        <p:spPr bwMode="auto">
          <a:xfrm>
            <a:off x="5147890" y="5420649"/>
            <a:ext cx="71438" cy="714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6" name="Text Box 25"/>
          <p:cNvSpPr txBox="1">
            <a:spLocks noChangeArrowheads="1"/>
          </p:cNvSpPr>
          <p:nvPr/>
        </p:nvSpPr>
        <p:spPr bwMode="auto">
          <a:xfrm>
            <a:off x="2813844" y="1700336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147" name="Text Box 26"/>
          <p:cNvSpPr txBox="1">
            <a:spLocks noChangeArrowheads="1"/>
          </p:cNvSpPr>
          <p:nvPr/>
        </p:nvSpPr>
        <p:spPr bwMode="auto">
          <a:xfrm>
            <a:off x="3894932" y="1700336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148" name="Text Box 27"/>
          <p:cNvSpPr txBox="1">
            <a:spLocks noChangeArrowheads="1"/>
          </p:cNvSpPr>
          <p:nvPr/>
        </p:nvSpPr>
        <p:spPr bwMode="auto">
          <a:xfrm>
            <a:off x="5839619" y="1773361"/>
            <a:ext cx="935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n</a:t>
            </a:r>
          </a:p>
        </p:txBody>
      </p:sp>
      <p:sp>
        <p:nvSpPr>
          <p:cNvPr id="5149" name="Text Box 28"/>
          <p:cNvSpPr txBox="1">
            <a:spLocks noChangeArrowheads="1"/>
          </p:cNvSpPr>
          <p:nvPr/>
        </p:nvSpPr>
        <p:spPr bwMode="auto">
          <a:xfrm>
            <a:off x="5724153" y="3872837"/>
            <a:ext cx="935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eq</a:t>
            </a:r>
          </a:p>
        </p:txBody>
      </p:sp>
      <p:sp>
        <p:nvSpPr>
          <p:cNvPr id="5150" name="Text Box 29"/>
          <p:cNvSpPr txBox="1">
            <a:spLocks noChangeArrowheads="1"/>
          </p:cNvSpPr>
          <p:nvPr/>
        </p:nvSpPr>
        <p:spPr bwMode="auto">
          <a:xfrm>
            <a:off x="1950244" y="1844799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5151" name="Text Box 30"/>
          <p:cNvSpPr txBox="1">
            <a:spLocks noChangeArrowheads="1"/>
          </p:cNvSpPr>
          <p:nvPr/>
        </p:nvSpPr>
        <p:spPr bwMode="auto">
          <a:xfrm>
            <a:off x="4860553" y="4017299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5152" name="Text Box 31"/>
          <p:cNvSpPr txBox="1">
            <a:spLocks noChangeArrowheads="1"/>
          </p:cNvSpPr>
          <p:nvPr/>
        </p:nvSpPr>
        <p:spPr bwMode="auto">
          <a:xfrm>
            <a:off x="1958691" y="327831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-</a:t>
            </a:r>
          </a:p>
        </p:txBody>
      </p:sp>
      <p:sp>
        <p:nvSpPr>
          <p:cNvPr id="5153" name="Text Box 32"/>
          <p:cNvSpPr txBox="1">
            <a:spLocks noChangeArrowheads="1"/>
          </p:cNvSpPr>
          <p:nvPr/>
        </p:nvSpPr>
        <p:spPr bwMode="auto">
          <a:xfrm>
            <a:off x="4787528" y="5312699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5155" name="Line 34"/>
          <p:cNvSpPr>
            <a:spLocks noChangeShapeType="1"/>
          </p:cNvSpPr>
          <p:nvPr/>
        </p:nvSpPr>
        <p:spPr bwMode="auto">
          <a:xfrm flipV="1">
            <a:off x="5363790" y="4363374"/>
            <a:ext cx="347663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56" name="Text Box 35"/>
          <p:cNvSpPr txBox="1">
            <a:spLocks noChangeArrowheads="1"/>
          </p:cNvSpPr>
          <p:nvPr/>
        </p:nvSpPr>
        <p:spPr bwMode="auto">
          <a:xfrm>
            <a:off x="1950244" y="2492499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5157" name="Text Box 36"/>
          <p:cNvSpPr txBox="1">
            <a:spLocks noChangeArrowheads="1"/>
          </p:cNvSpPr>
          <p:nvPr/>
        </p:nvSpPr>
        <p:spPr bwMode="auto">
          <a:xfrm>
            <a:off x="4787528" y="4736437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5158" name="Text Box 37"/>
          <p:cNvSpPr txBox="1">
            <a:spLocks noChangeArrowheads="1"/>
          </p:cNvSpPr>
          <p:nvPr/>
        </p:nvSpPr>
        <p:spPr bwMode="auto">
          <a:xfrm>
            <a:off x="2445544" y="1773362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5159" name="Text Box 38"/>
          <p:cNvSpPr txBox="1">
            <a:spLocks noChangeArrowheads="1"/>
          </p:cNvSpPr>
          <p:nvPr/>
        </p:nvSpPr>
        <p:spPr bwMode="auto">
          <a:xfrm>
            <a:off x="5363790" y="4017299"/>
            <a:ext cx="43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graphicFrame>
        <p:nvGraphicFramePr>
          <p:cNvPr id="5160" name="Object 3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587949"/>
              </p:ext>
            </p:extLst>
          </p:nvPr>
        </p:nvGraphicFramePr>
        <p:xfrm>
          <a:off x="1763340" y="4088737"/>
          <a:ext cx="2160588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Equation" r:id="rId3" imgW="660113" imgH="431613" progId="Equation.DSMT4">
                  <p:embed/>
                </p:oleObj>
              </mc:Choice>
              <mc:Fallback>
                <p:oleObj name="Equation" r:id="rId3" imgW="660113" imgH="431613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340" y="4088737"/>
                        <a:ext cx="2160588" cy="133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4015188" y="2132136"/>
            <a:ext cx="504825" cy="144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6077372" y="2132136"/>
            <a:ext cx="504825" cy="144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" name="直接连接符 4"/>
          <p:cNvCxnSpPr>
            <a:stCxn id="5127" idx="3"/>
            <a:endCxn id="43" idx="1"/>
          </p:cNvCxnSpPr>
          <p:nvPr/>
        </p:nvCxnSpPr>
        <p:spPr bwMode="auto">
          <a:xfrm>
            <a:off x="3463132" y="2204368"/>
            <a:ext cx="5520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连接符 46"/>
          <p:cNvCxnSpPr/>
          <p:nvPr/>
        </p:nvCxnSpPr>
        <p:spPr bwMode="auto">
          <a:xfrm>
            <a:off x="4520013" y="2204368"/>
            <a:ext cx="3827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5766817" y="2204368"/>
            <a:ext cx="31055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>
            <a:stCxn id="44" idx="3"/>
          </p:cNvCxnSpPr>
          <p:nvPr/>
        </p:nvCxnSpPr>
        <p:spPr bwMode="auto">
          <a:xfrm>
            <a:off x="6582197" y="2204368"/>
            <a:ext cx="265485" cy="7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54"/>
          <p:cNvCxnSpPr/>
          <p:nvPr/>
        </p:nvCxnSpPr>
        <p:spPr bwMode="auto">
          <a:xfrm>
            <a:off x="2406251" y="2204368"/>
            <a:ext cx="5520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/>
        </p:nvCxnSpPr>
        <p:spPr bwMode="auto">
          <a:xfrm flipH="1">
            <a:off x="2445544" y="3357686"/>
            <a:ext cx="43957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/>
        </p:nvCxnSpPr>
        <p:spPr bwMode="auto">
          <a:xfrm>
            <a:off x="6841332" y="2211511"/>
            <a:ext cx="0" cy="11461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Oval 16"/>
          <p:cNvSpPr>
            <a:spLocks noChangeArrowheads="1"/>
          </p:cNvSpPr>
          <p:nvPr/>
        </p:nvSpPr>
        <p:spPr bwMode="auto">
          <a:xfrm>
            <a:off x="2310433" y="3317047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5E7D091-6B0E-49DB-B266-9FAAD8A98A41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147" name="页脚占位符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77813"/>
            <a:ext cx="8075240" cy="41592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§2-3</a:t>
            </a:r>
            <a:r>
              <a:rPr lang="zh-CN" altLang="en-US" dirty="0">
                <a:ea typeface="宋体" panose="02010600030101010101" pitchFamily="2" charset="-122"/>
              </a:rPr>
              <a:t>电阻的串联和并联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1052736"/>
            <a:ext cx="4112840" cy="5078189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电阻的并联</a:t>
            </a:r>
          </a:p>
        </p:txBody>
      </p:sp>
      <p:sp>
        <p:nvSpPr>
          <p:cNvPr id="6159" name="Oval 15"/>
          <p:cNvSpPr>
            <a:spLocks noChangeArrowheads="1"/>
          </p:cNvSpPr>
          <p:nvPr/>
        </p:nvSpPr>
        <p:spPr bwMode="auto">
          <a:xfrm>
            <a:off x="2771378" y="2338340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2771105" y="3490865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5292725" y="4652963"/>
            <a:ext cx="503238" cy="144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4572000" y="4687888"/>
            <a:ext cx="71438" cy="71437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67" name="Oval 23"/>
          <p:cNvSpPr>
            <a:spLocks noChangeArrowheads="1"/>
          </p:cNvSpPr>
          <p:nvPr/>
        </p:nvSpPr>
        <p:spPr bwMode="auto">
          <a:xfrm>
            <a:off x="4572000" y="5768975"/>
            <a:ext cx="71438" cy="714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3923630" y="2735215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169" name="Text Box 25"/>
          <p:cNvSpPr txBox="1">
            <a:spLocks noChangeArrowheads="1"/>
          </p:cNvSpPr>
          <p:nvPr/>
        </p:nvSpPr>
        <p:spPr bwMode="auto">
          <a:xfrm>
            <a:off x="4961855" y="2735215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70" name="Text Box 26"/>
          <p:cNvSpPr txBox="1">
            <a:spLocks noChangeArrowheads="1"/>
          </p:cNvSpPr>
          <p:nvPr/>
        </p:nvSpPr>
        <p:spPr bwMode="auto">
          <a:xfrm>
            <a:off x="6701582" y="2735215"/>
            <a:ext cx="503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171" name="Text Box 27"/>
          <p:cNvSpPr txBox="1">
            <a:spLocks noChangeArrowheads="1"/>
          </p:cNvSpPr>
          <p:nvPr/>
        </p:nvSpPr>
        <p:spPr bwMode="auto">
          <a:xfrm>
            <a:off x="5148263" y="4221163"/>
            <a:ext cx="935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eq</a:t>
            </a:r>
          </a:p>
        </p:txBody>
      </p:sp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2555205" y="2014490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4284663" y="4365625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2483768" y="3454352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6175" name="Text Box 31"/>
          <p:cNvSpPr txBox="1">
            <a:spLocks noChangeArrowheads="1"/>
          </p:cNvSpPr>
          <p:nvPr/>
        </p:nvSpPr>
        <p:spPr bwMode="auto">
          <a:xfrm>
            <a:off x="4211638" y="5661025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6178" name="Text Box 34"/>
          <p:cNvSpPr txBox="1">
            <a:spLocks noChangeArrowheads="1"/>
          </p:cNvSpPr>
          <p:nvPr/>
        </p:nvSpPr>
        <p:spPr bwMode="auto">
          <a:xfrm>
            <a:off x="2555205" y="2662190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4211638" y="5084763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3211538" y="1923819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endParaRPr lang="en-US" altLang="zh-CN" i="1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181" name="Text Box 37"/>
          <p:cNvSpPr txBox="1">
            <a:spLocks noChangeArrowheads="1"/>
          </p:cNvSpPr>
          <p:nvPr/>
        </p:nvSpPr>
        <p:spPr bwMode="auto">
          <a:xfrm>
            <a:off x="4787900" y="4365625"/>
            <a:ext cx="43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6191" name="Oval 47"/>
          <p:cNvSpPr>
            <a:spLocks noChangeArrowheads="1"/>
          </p:cNvSpPr>
          <p:nvPr/>
        </p:nvSpPr>
        <p:spPr bwMode="auto">
          <a:xfrm>
            <a:off x="3814093" y="2338340"/>
            <a:ext cx="71437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92" name="Oval 48"/>
          <p:cNvSpPr>
            <a:spLocks noChangeArrowheads="1"/>
          </p:cNvSpPr>
          <p:nvPr/>
        </p:nvSpPr>
        <p:spPr bwMode="auto">
          <a:xfrm>
            <a:off x="4752305" y="2338340"/>
            <a:ext cx="71438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93" name="Oval 49"/>
          <p:cNvSpPr>
            <a:spLocks noChangeArrowheads="1"/>
          </p:cNvSpPr>
          <p:nvPr/>
        </p:nvSpPr>
        <p:spPr bwMode="auto">
          <a:xfrm>
            <a:off x="3814093" y="3490865"/>
            <a:ext cx="71437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94" name="Oval 50"/>
          <p:cNvSpPr>
            <a:spLocks noChangeArrowheads="1"/>
          </p:cNvSpPr>
          <p:nvPr/>
        </p:nvSpPr>
        <p:spPr bwMode="auto">
          <a:xfrm>
            <a:off x="4752305" y="3490865"/>
            <a:ext cx="71438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195" name="Object 51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840635961"/>
              </p:ext>
            </p:extLst>
          </p:nvPr>
        </p:nvGraphicFramePr>
        <p:xfrm>
          <a:off x="1187450" y="4641850"/>
          <a:ext cx="2017713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4" name="Equation" r:id="rId3" imgW="1218960" imgH="622080" progId="Equation.DSMT4">
                  <p:embed/>
                </p:oleObj>
              </mc:Choice>
              <mc:Fallback>
                <p:oleObj name="Equation" r:id="rId3" imgW="1218960" imgH="622080" progId="Equation.DSMT4">
                  <p:embed/>
                  <p:pic>
                    <p:nvPicPr>
                      <p:cNvPr id="0" name="Object 5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641850"/>
                        <a:ext cx="2017713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 bwMode="auto">
          <a:xfrm>
            <a:off x="3851498" y="2374059"/>
            <a:ext cx="0" cy="11406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3779168" y="2662190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cs typeface="Arial" panose="020B0604020202020204" pitchFamily="34" charset="0"/>
              </a:rPr>
              <a:t>　</a:t>
            </a:r>
          </a:p>
        </p:txBody>
      </p:sp>
      <p:cxnSp>
        <p:nvCxnSpPr>
          <p:cNvPr id="54" name="直接连接符 53"/>
          <p:cNvCxnSpPr/>
          <p:nvPr/>
        </p:nvCxnSpPr>
        <p:spPr bwMode="auto">
          <a:xfrm>
            <a:off x="4786338" y="2374059"/>
            <a:ext cx="0" cy="11406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4714008" y="2662190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cs typeface="Arial" panose="020B0604020202020204" pitchFamily="34" charset="0"/>
              </a:rPr>
              <a:t>　</a:t>
            </a:r>
          </a:p>
        </p:txBody>
      </p:sp>
      <p:cxnSp>
        <p:nvCxnSpPr>
          <p:cNvPr id="58" name="直接连接符 57"/>
          <p:cNvCxnSpPr/>
          <p:nvPr/>
        </p:nvCxnSpPr>
        <p:spPr bwMode="auto">
          <a:xfrm>
            <a:off x="6503318" y="2374059"/>
            <a:ext cx="0" cy="11406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7"/>
          <p:cNvSpPr>
            <a:spLocks noChangeArrowheads="1"/>
          </p:cNvSpPr>
          <p:nvPr/>
        </p:nvSpPr>
        <p:spPr bwMode="auto">
          <a:xfrm>
            <a:off x="6430988" y="2662190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cs typeface="Arial" panose="020B0604020202020204" pitchFamily="34" charset="0"/>
              </a:rPr>
              <a:t>　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507955" y="3526608"/>
            <a:ext cx="5757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/>
        </p:nvCxnSpPr>
        <p:spPr bwMode="auto">
          <a:xfrm flipH="1">
            <a:off x="6155754" y="3514677"/>
            <a:ext cx="34746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连接符 66"/>
          <p:cNvCxnSpPr/>
          <p:nvPr/>
        </p:nvCxnSpPr>
        <p:spPr bwMode="auto">
          <a:xfrm>
            <a:off x="5507955" y="2385989"/>
            <a:ext cx="5757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接连接符 67"/>
          <p:cNvCxnSpPr/>
          <p:nvPr/>
        </p:nvCxnSpPr>
        <p:spPr bwMode="auto">
          <a:xfrm flipH="1">
            <a:off x="6155754" y="2374058"/>
            <a:ext cx="34746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/>
        </p:nvCxnSpPr>
        <p:spPr bwMode="auto">
          <a:xfrm>
            <a:off x="4643438" y="4725144"/>
            <a:ext cx="64750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接连接符 78"/>
          <p:cNvCxnSpPr/>
          <p:nvPr/>
        </p:nvCxnSpPr>
        <p:spPr bwMode="auto">
          <a:xfrm>
            <a:off x="5795963" y="4725144"/>
            <a:ext cx="64750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接连接符 79"/>
          <p:cNvCxnSpPr/>
          <p:nvPr/>
        </p:nvCxnSpPr>
        <p:spPr bwMode="auto">
          <a:xfrm>
            <a:off x="4643438" y="5805264"/>
            <a:ext cx="18000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6443465" y="4723606"/>
            <a:ext cx="0" cy="1081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 bwMode="auto">
          <a:xfrm>
            <a:off x="4838700" y="4723606"/>
            <a:ext cx="3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 flipH="1">
            <a:off x="2842543" y="2381202"/>
            <a:ext cx="26654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接连接符 87"/>
          <p:cNvCxnSpPr/>
          <p:nvPr/>
        </p:nvCxnSpPr>
        <p:spPr bwMode="auto">
          <a:xfrm flipH="1">
            <a:off x="2842543" y="3526608"/>
            <a:ext cx="26654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箭头连接符 27"/>
          <p:cNvCxnSpPr/>
          <p:nvPr/>
        </p:nvCxnSpPr>
        <p:spPr bwMode="auto">
          <a:xfrm>
            <a:off x="3205163" y="2377455"/>
            <a:ext cx="28671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B6F577B-AC7F-4BC6-BAC4-AFE2D7912134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171" name="页脚占位符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77813"/>
            <a:ext cx="8075240" cy="41488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§2-3</a:t>
            </a:r>
            <a:r>
              <a:rPr lang="zh-CN" altLang="en-US" dirty="0">
                <a:ea typeface="宋体" panose="02010600030101010101" pitchFamily="2" charset="-122"/>
              </a:rPr>
              <a:t>电阻的串联和并联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1052736"/>
            <a:ext cx="4112840" cy="5078189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两个电阻的串联</a:t>
            </a:r>
          </a:p>
        </p:txBody>
      </p:sp>
      <p:graphicFrame>
        <p:nvGraphicFramePr>
          <p:cNvPr id="7197" name="Object 2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43934830"/>
              </p:ext>
            </p:extLst>
          </p:nvPr>
        </p:nvGraphicFramePr>
        <p:xfrm>
          <a:off x="2034579" y="3833724"/>
          <a:ext cx="1499990" cy="224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5" name="Equation" r:id="rId3" imgW="812520" imgH="1218960" progId="Equation.DSMT4">
                  <p:embed/>
                </p:oleObj>
              </mc:Choice>
              <mc:Fallback>
                <p:oleObj name="Equation" r:id="rId3" imgW="812520" imgH="12189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4579" y="3833724"/>
                        <a:ext cx="1499990" cy="2249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2958307" y="2132136"/>
            <a:ext cx="504825" cy="144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Oval 16"/>
          <p:cNvSpPr>
            <a:spLocks noChangeArrowheads="1"/>
          </p:cNvSpPr>
          <p:nvPr/>
        </p:nvSpPr>
        <p:spPr bwMode="auto">
          <a:xfrm>
            <a:off x="2310433" y="2168649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2813844" y="1700336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4" name="Text Box 26"/>
          <p:cNvSpPr txBox="1">
            <a:spLocks noChangeArrowheads="1"/>
          </p:cNvSpPr>
          <p:nvPr/>
        </p:nvSpPr>
        <p:spPr bwMode="auto">
          <a:xfrm>
            <a:off x="3894932" y="1700336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6" name="Text Box 29"/>
          <p:cNvSpPr txBox="1">
            <a:spLocks noChangeArrowheads="1"/>
          </p:cNvSpPr>
          <p:nvPr/>
        </p:nvSpPr>
        <p:spPr bwMode="auto">
          <a:xfrm>
            <a:off x="1950244" y="1844799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1958691" y="327831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-</a:t>
            </a:r>
          </a:p>
        </p:txBody>
      </p:sp>
      <p:sp>
        <p:nvSpPr>
          <p:cNvPr id="38" name="Text Box 35"/>
          <p:cNvSpPr txBox="1">
            <a:spLocks noChangeArrowheads="1"/>
          </p:cNvSpPr>
          <p:nvPr/>
        </p:nvSpPr>
        <p:spPr bwMode="auto">
          <a:xfrm>
            <a:off x="1950244" y="2492499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2445544" y="1773362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4015188" y="2132136"/>
            <a:ext cx="504825" cy="144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42" name="直接连接符 41"/>
          <p:cNvCxnSpPr>
            <a:stCxn id="30" idx="3"/>
            <a:endCxn id="40" idx="1"/>
          </p:cNvCxnSpPr>
          <p:nvPr/>
        </p:nvCxnSpPr>
        <p:spPr bwMode="auto">
          <a:xfrm>
            <a:off x="3463132" y="2204368"/>
            <a:ext cx="5520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连接符 42"/>
          <p:cNvCxnSpPr/>
          <p:nvPr/>
        </p:nvCxnSpPr>
        <p:spPr bwMode="auto">
          <a:xfrm>
            <a:off x="4520013" y="2204368"/>
            <a:ext cx="3827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连接符 45"/>
          <p:cNvCxnSpPr/>
          <p:nvPr/>
        </p:nvCxnSpPr>
        <p:spPr bwMode="auto">
          <a:xfrm>
            <a:off x="2406251" y="2204368"/>
            <a:ext cx="5520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连接符 46"/>
          <p:cNvCxnSpPr/>
          <p:nvPr/>
        </p:nvCxnSpPr>
        <p:spPr bwMode="auto">
          <a:xfrm flipH="1">
            <a:off x="2381871" y="3357686"/>
            <a:ext cx="251610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连接符 47"/>
          <p:cNvCxnSpPr/>
          <p:nvPr/>
        </p:nvCxnSpPr>
        <p:spPr bwMode="auto">
          <a:xfrm>
            <a:off x="4897980" y="2204368"/>
            <a:ext cx="0" cy="11461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Oval 16"/>
          <p:cNvSpPr>
            <a:spLocks noChangeArrowheads="1"/>
          </p:cNvSpPr>
          <p:nvPr/>
        </p:nvSpPr>
        <p:spPr bwMode="auto">
          <a:xfrm>
            <a:off x="2310433" y="3317047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3776166" y="2279489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4568328" y="2208051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54" name="Text Box 24"/>
          <p:cNvSpPr txBox="1">
            <a:spLocks noChangeArrowheads="1"/>
          </p:cNvSpPr>
          <p:nvPr/>
        </p:nvSpPr>
        <p:spPr bwMode="auto">
          <a:xfrm>
            <a:off x="2695078" y="2279489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55" name="Text Box 25"/>
          <p:cNvSpPr txBox="1">
            <a:spLocks noChangeArrowheads="1"/>
          </p:cNvSpPr>
          <p:nvPr/>
        </p:nvSpPr>
        <p:spPr bwMode="auto">
          <a:xfrm>
            <a:off x="3487241" y="2279489"/>
            <a:ext cx="3603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56" name="Text Box 26"/>
          <p:cNvSpPr txBox="1">
            <a:spLocks noChangeArrowheads="1"/>
          </p:cNvSpPr>
          <p:nvPr/>
        </p:nvSpPr>
        <p:spPr bwMode="auto">
          <a:xfrm>
            <a:off x="2984003" y="2350926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R1</a:t>
            </a:r>
          </a:p>
        </p:txBody>
      </p:sp>
      <p:sp>
        <p:nvSpPr>
          <p:cNvPr id="57" name="Text Box 27"/>
          <p:cNvSpPr txBox="1">
            <a:spLocks noChangeArrowheads="1"/>
          </p:cNvSpPr>
          <p:nvPr/>
        </p:nvSpPr>
        <p:spPr bwMode="auto">
          <a:xfrm>
            <a:off x="3992066" y="242395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R2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72EC69-F65C-43D6-BC4D-1534F435042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195" name="页脚占位符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77813"/>
            <a:ext cx="8075240" cy="420541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§2-3</a:t>
            </a:r>
            <a:r>
              <a:rPr lang="zh-CN" altLang="en-US" dirty="0">
                <a:ea typeface="宋体" panose="02010600030101010101" pitchFamily="2" charset="-122"/>
              </a:rPr>
              <a:t>电阻的串联和并联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980728"/>
            <a:ext cx="4112840" cy="5150197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两个电阻的并联</a:t>
            </a:r>
          </a:p>
        </p:txBody>
      </p:sp>
      <p:graphicFrame>
        <p:nvGraphicFramePr>
          <p:cNvPr id="8221" name="Object 2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87557150"/>
              </p:ext>
            </p:extLst>
          </p:nvPr>
        </p:nvGraphicFramePr>
        <p:xfrm>
          <a:off x="2289034" y="3882974"/>
          <a:ext cx="1385946" cy="258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" name="Equation" r:id="rId3" imgW="749160" imgH="1396800" progId="Equation.DSMT4">
                  <p:embed/>
                </p:oleObj>
              </mc:Choice>
              <mc:Fallback>
                <p:oleObj name="Equation" r:id="rId3" imgW="749160" imgH="13968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034" y="3882974"/>
                        <a:ext cx="1385946" cy="258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2162039" y="2046237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Oval 16"/>
          <p:cNvSpPr>
            <a:spLocks noChangeArrowheads="1"/>
          </p:cNvSpPr>
          <p:nvPr/>
        </p:nvSpPr>
        <p:spPr bwMode="auto">
          <a:xfrm>
            <a:off x="2161766" y="3198762"/>
            <a:ext cx="71438" cy="73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Text Box 24"/>
          <p:cNvSpPr txBox="1">
            <a:spLocks noChangeArrowheads="1"/>
          </p:cNvSpPr>
          <p:nvPr/>
        </p:nvSpPr>
        <p:spPr bwMode="auto">
          <a:xfrm>
            <a:off x="3314291" y="2443112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altLang="zh-CN" baseline="-250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4352516" y="2443112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1945866" y="1722387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36" name="Text Box 30"/>
          <p:cNvSpPr txBox="1">
            <a:spLocks noChangeArrowheads="1"/>
          </p:cNvSpPr>
          <p:nvPr/>
        </p:nvSpPr>
        <p:spPr bwMode="auto">
          <a:xfrm>
            <a:off x="1874429" y="3162249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1945866" y="2370087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2494446" y="1696737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endParaRPr lang="en-US" altLang="zh-CN" i="1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Oval 47"/>
          <p:cNvSpPr>
            <a:spLocks noChangeArrowheads="1"/>
          </p:cNvSpPr>
          <p:nvPr/>
        </p:nvSpPr>
        <p:spPr bwMode="auto">
          <a:xfrm>
            <a:off x="3204754" y="2046237"/>
            <a:ext cx="71437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" name="Oval 49"/>
          <p:cNvSpPr>
            <a:spLocks noChangeArrowheads="1"/>
          </p:cNvSpPr>
          <p:nvPr/>
        </p:nvSpPr>
        <p:spPr bwMode="auto">
          <a:xfrm>
            <a:off x="3204754" y="3198762"/>
            <a:ext cx="71437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3242159" y="2081956"/>
            <a:ext cx="0" cy="11406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169829" y="2370087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cs typeface="Arial" panose="020B0604020202020204" pitchFamily="34" charset="0"/>
              </a:rPr>
              <a:t>　</a:t>
            </a:r>
          </a:p>
        </p:txBody>
      </p:sp>
      <p:cxnSp>
        <p:nvCxnSpPr>
          <p:cNvPr id="45" name="直接连接符 44"/>
          <p:cNvCxnSpPr/>
          <p:nvPr/>
        </p:nvCxnSpPr>
        <p:spPr bwMode="auto">
          <a:xfrm>
            <a:off x="4176999" y="2081956"/>
            <a:ext cx="0" cy="11406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4104669" y="2370087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cs typeface="Arial" panose="020B0604020202020204" pitchFamily="34" charset="0"/>
              </a:rPr>
              <a:t>　</a:t>
            </a:r>
          </a:p>
        </p:txBody>
      </p:sp>
      <p:cxnSp>
        <p:nvCxnSpPr>
          <p:cNvPr id="49" name="直接连接符 48"/>
          <p:cNvCxnSpPr/>
          <p:nvPr/>
        </p:nvCxnSpPr>
        <p:spPr bwMode="auto">
          <a:xfrm>
            <a:off x="2233204" y="3228924"/>
            <a:ext cx="194379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51"/>
          <p:cNvCxnSpPr/>
          <p:nvPr/>
        </p:nvCxnSpPr>
        <p:spPr bwMode="auto">
          <a:xfrm>
            <a:off x="2233204" y="2082377"/>
            <a:ext cx="194379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箭头连接符 54"/>
          <p:cNvCxnSpPr/>
          <p:nvPr/>
        </p:nvCxnSpPr>
        <p:spPr bwMode="auto">
          <a:xfrm>
            <a:off x="2623729" y="2081955"/>
            <a:ext cx="2159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8C43F-F292-4AE6-892A-C86AAD67ECE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24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11560" y="914408"/>
            <a:ext cx="63722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例</a:t>
            </a:r>
            <a:r>
              <a:rPr lang="en-US" altLang="zh-CN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2-1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611560" y="277813"/>
            <a:ext cx="8075240" cy="4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dirty="0">
                <a:latin typeface="宋体" panose="02010600030101010101" pitchFamily="2" charset="-122"/>
              </a:rPr>
              <a:t>§2-3</a:t>
            </a:r>
            <a:r>
              <a:rPr lang="zh-CN" altLang="en-US" sz="3200" dirty="0"/>
              <a:t>电阻的串联和并联</a:t>
            </a:r>
            <a:endParaRPr lang="zh-CN" altLang="en-US" sz="3200" dirty="0">
              <a:solidFill>
                <a:srgbClr val="330033"/>
              </a:solidFill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76" y="1376073"/>
            <a:ext cx="4718648" cy="2263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3725813"/>
            <a:ext cx="7200801" cy="22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66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98C43F-F292-4AE6-892A-C86AAD67ECEB}" type="datetime1">
              <a:rPr lang="zh-CN" altLang="en-US">
                <a:solidFill>
                  <a:schemeClr val="tx1"/>
                </a:solidFill>
              </a:rPr>
              <a:pPr eaLnBrk="1" hangingPunct="1"/>
              <a:t>2020/3/4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24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11560" y="914408"/>
            <a:ext cx="80752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既有串联又有并联时，称为电阻的串、并联，或简称</a:t>
            </a:r>
            <a:r>
              <a:rPr lang="zh-CN" altLang="en-US" sz="2400" b="1" dirty="0">
                <a:solidFill>
                  <a:srgbClr val="330033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混联</a:t>
            </a:r>
            <a:endParaRPr lang="en-US" altLang="zh-CN" sz="2400" b="1" dirty="0">
              <a:solidFill>
                <a:srgbClr val="330033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611560" y="277813"/>
            <a:ext cx="8075240" cy="4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dirty="0">
                <a:latin typeface="宋体" panose="02010600030101010101" pitchFamily="2" charset="-122"/>
              </a:rPr>
              <a:t>§2-3</a:t>
            </a:r>
            <a:r>
              <a:rPr lang="zh-CN" altLang="en-US" sz="3200" dirty="0"/>
              <a:t>电阻的串联和并联</a:t>
            </a:r>
            <a:endParaRPr lang="zh-CN" altLang="en-US" sz="3200" dirty="0">
              <a:solidFill>
                <a:srgbClr val="330033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28218" r="10048" b="44750"/>
          <a:stretch/>
        </p:blipFill>
        <p:spPr>
          <a:xfrm>
            <a:off x="1009935" y="1988840"/>
            <a:ext cx="6586402" cy="22021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10" t="13250" r="31560" b="77300"/>
          <a:stretch/>
        </p:blipFill>
        <p:spPr>
          <a:xfrm>
            <a:off x="1337716" y="4434453"/>
            <a:ext cx="3115768" cy="8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0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§2-4</a:t>
            </a:r>
            <a:r>
              <a:rPr lang="zh-CN" altLang="en-US" dirty="0">
                <a:ea typeface="宋体" panose="02010600030101010101" pitchFamily="2" charset="-122"/>
              </a:rPr>
              <a:t>电阻的</a:t>
            </a:r>
            <a:r>
              <a:rPr lang="en-US" altLang="zh-CN" dirty="0">
                <a:ea typeface="宋体" panose="02010600030101010101" pitchFamily="2" charset="-122"/>
              </a:rPr>
              <a:t>Y</a:t>
            </a:r>
            <a:r>
              <a:rPr lang="zh-CN" altLang="en-US" dirty="0">
                <a:ea typeface="宋体" panose="02010600030101010101" pitchFamily="2" charset="-122"/>
              </a:rPr>
              <a:t>形和△形联结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j-lt"/>
              </a:rPr>
              <a:t>桥形连接中的电阻既不是串联也不是并联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496B10-0BD7-4672-8393-B7321370E91A}" type="datetime1">
              <a:rPr lang="zh-CN" altLang="en-US" smtClean="0"/>
              <a:pPr>
                <a:defRPr/>
              </a:pPr>
              <a:t>2020/3/4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*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1700808"/>
            <a:ext cx="5040560" cy="3120347"/>
          </a:xfrm>
          <a:prstGeom prst="rect">
            <a:avLst/>
          </a:prstGeom>
        </p:spPr>
      </p:pic>
      <p:sp>
        <p:nvSpPr>
          <p:cNvPr id="11" name="Text Box 41"/>
          <p:cNvSpPr txBox="1">
            <a:spLocks noChangeArrowheads="1"/>
          </p:cNvSpPr>
          <p:nvPr/>
        </p:nvSpPr>
        <p:spPr bwMode="auto">
          <a:xfrm>
            <a:off x="2339752" y="5366543"/>
            <a:ext cx="38884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+mj-lt"/>
                <a:cs typeface="Arial" panose="020B0604020202020204" pitchFamily="34" charset="0"/>
              </a:rPr>
              <a:t>使用电阻的</a:t>
            </a:r>
            <a:r>
              <a:rPr lang="en-US" altLang="zh-CN" sz="2400" dirty="0">
                <a:latin typeface="+mj-lt"/>
                <a:cs typeface="Arial" panose="020B0604020202020204" pitchFamily="34" charset="0"/>
              </a:rPr>
              <a:t>Y-</a:t>
            </a:r>
            <a:r>
              <a:rPr lang="zh-CN" altLang="en-US" sz="2400" dirty="0">
                <a:latin typeface="+mj-lt"/>
                <a:cs typeface="Arial" panose="020B0604020202020204" pitchFamily="34" charset="0"/>
              </a:rPr>
              <a:t>△等效变换</a:t>
            </a:r>
          </a:p>
        </p:txBody>
      </p:sp>
      <p:sp>
        <p:nvSpPr>
          <p:cNvPr id="12" name="右箭头 11"/>
          <p:cNvSpPr/>
          <p:nvPr/>
        </p:nvSpPr>
        <p:spPr bwMode="auto">
          <a:xfrm>
            <a:off x="1835696" y="5453359"/>
            <a:ext cx="432049" cy="288032"/>
          </a:xfrm>
          <a:prstGeom prst="rightArrow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880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1030</Words>
  <Application>Microsoft Office PowerPoint</Application>
  <PresentationFormat>全屏显示(4:3)</PresentationFormat>
  <Paragraphs>350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Cambria Math</vt:lpstr>
      <vt:lpstr>宋体</vt:lpstr>
      <vt:lpstr>Arial</vt:lpstr>
      <vt:lpstr>Wingdings</vt:lpstr>
      <vt:lpstr>Times New Roman</vt:lpstr>
      <vt:lpstr>默认设计模板</vt:lpstr>
      <vt:lpstr>Equation</vt:lpstr>
      <vt:lpstr>第二章  电阻电路的等效变换</vt:lpstr>
      <vt:lpstr>§2-2等效电路的概念</vt:lpstr>
      <vt:lpstr>§2-3电阻的串联和并联</vt:lpstr>
      <vt:lpstr>§2-3电阻的串联和并联</vt:lpstr>
      <vt:lpstr>§2-3电阻的串联和并联</vt:lpstr>
      <vt:lpstr>§2-3电阻的串联和并联</vt:lpstr>
      <vt:lpstr>PowerPoint 演示文稿</vt:lpstr>
      <vt:lpstr>PowerPoint 演示文稿</vt:lpstr>
      <vt:lpstr>§2-4电阻的Y形和△形联结</vt:lpstr>
      <vt:lpstr>§2-4电阻的Y形和△形联结</vt:lpstr>
      <vt:lpstr>§2-4电阻的Y形和△形联结</vt:lpstr>
      <vt:lpstr>PowerPoint 演示文稿</vt:lpstr>
      <vt:lpstr>PowerPoint 演示文稿</vt:lpstr>
      <vt:lpstr>PowerPoint 演示文稿</vt:lpstr>
      <vt:lpstr>PowerPoint 演示文稿</vt:lpstr>
      <vt:lpstr>§2-5电压源和电流源的串联和并联</vt:lpstr>
      <vt:lpstr>§2-5电压源和电流源的串联和并联</vt:lpstr>
      <vt:lpstr>§2-5电压源和电流源的串联和并联</vt:lpstr>
      <vt:lpstr>§2-6 实际电源的两种模型及其等效变换</vt:lpstr>
      <vt:lpstr>§2-6 实际电源的两种模型及其等效变换</vt:lpstr>
      <vt:lpstr>§2-6 实际电源的两种模型及其等效变换</vt:lpstr>
      <vt:lpstr>PowerPoint 演示文稿</vt:lpstr>
      <vt:lpstr>PowerPoint 演示文稿</vt:lpstr>
      <vt:lpstr>§2-7 输入电阻</vt:lpstr>
      <vt:lpstr>PowerPoint 演示文稿</vt:lpstr>
      <vt:lpstr>课后作业</vt:lpstr>
    </vt:vector>
  </TitlesOfParts>
  <Company>NK Robot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电阻电路的等效变换</dc:title>
  <dc:creator>Li Yitang</dc:creator>
  <cp:lastModifiedBy>Du Yue</cp:lastModifiedBy>
  <cp:revision>46</cp:revision>
  <dcterms:created xsi:type="dcterms:W3CDTF">2008-03-07T06:20:42Z</dcterms:created>
  <dcterms:modified xsi:type="dcterms:W3CDTF">2020-03-04T11:35:51Z</dcterms:modified>
</cp:coreProperties>
</file>